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0" r:id="rId1"/>
  </p:sldMasterIdLst>
  <p:notesMasterIdLst>
    <p:notesMasterId r:id="rId19"/>
  </p:notesMasterIdLst>
  <p:sldIdLst>
    <p:sldId id="257" r:id="rId2"/>
    <p:sldId id="256" r:id="rId3"/>
    <p:sldId id="259" r:id="rId4"/>
    <p:sldId id="258" r:id="rId5"/>
    <p:sldId id="260" r:id="rId6"/>
    <p:sldId id="261" r:id="rId7"/>
    <p:sldId id="265" r:id="rId8"/>
    <p:sldId id="264" r:id="rId9"/>
    <p:sldId id="269" r:id="rId10"/>
    <p:sldId id="271" r:id="rId11"/>
    <p:sldId id="268" r:id="rId12"/>
    <p:sldId id="274" r:id="rId13"/>
    <p:sldId id="270" r:id="rId14"/>
    <p:sldId id="275" r:id="rId15"/>
    <p:sldId id="266" r:id="rId16"/>
    <p:sldId id="262" r:id="rId17"/>
    <p:sldId id="26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p:scale>
          <a:sx n="66" d="100"/>
          <a:sy n="66" d="100"/>
        </p:scale>
        <p:origin x="632" y="1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2.png>
</file>

<file path=ppt/media/image3.pn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263F10-1385-4532-9CC6-B460A7944598}" type="datetimeFigureOut">
              <a:rPr lang="en-IN" smtClean="0"/>
              <a:t>01-04-2025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ED012A-E0FB-4FD8-BCA3-FD54DCFE1C38}" type="slidenum">
              <a:rPr lang="en-IN" smtClean="0"/>
              <a:t>‹#›</a:t>
            </a:fld>
            <a:endParaRPr lang="en-IN"/>
          </a:p>
        </p:txBody>
      </p:sp>
    </p:spTree>
    <p:extLst>
      <p:ext uri="{BB962C8B-B14F-4D97-AF65-F5344CB8AC3E}">
        <p14:creationId xmlns:p14="http://schemas.microsoft.com/office/powerpoint/2010/main" val="12618765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8ED012A-E0FB-4FD8-BCA3-FD54DCFE1C38}" type="slidenum">
              <a:rPr lang="en-IN" smtClean="0"/>
              <a:t>12</a:t>
            </a:fld>
            <a:endParaRPr lang="en-IN"/>
          </a:p>
        </p:txBody>
      </p:sp>
    </p:spTree>
    <p:extLst>
      <p:ext uri="{BB962C8B-B14F-4D97-AF65-F5344CB8AC3E}">
        <p14:creationId xmlns:p14="http://schemas.microsoft.com/office/powerpoint/2010/main" val="1065694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40070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4294221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17153082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646937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2251264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42165412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3242376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3293314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2758780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1253981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2901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3/31/2025</a:t>
            </a:fld>
            <a:endParaRPr lang="en-US" dirty="0"/>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dirty="0"/>
          </a:p>
        </p:txBody>
      </p:sp>
    </p:spTree>
    <p:extLst>
      <p:ext uri="{BB962C8B-B14F-4D97-AF65-F5344CB8AC3E}">
        <p14:creationId xmlns:p14="http://schemas.microsoft.com/office/powerpoint/2010/main" val="30837758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3/31/2025</a:t>
            </a:fld>
            <a:endParaRPr lang="en-US" dirty="0"/>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dirty="0"/>
          </a:p>
        </p:txBody>
      </p:sp>
    </p:spTree>
    <p:extLst>
      <p:ext uri="{BB962C8B-B14F-4D97-AF65-F5344CB8AC3E}">
        <p14:creationId xmlns:p14="http://schemas.microsoft.com/office/powerpoint/2010/main" val="5518429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2" r:id="rId8"/>
    <p:sldLayoutId id="2147483668" r:id="rId9"/>
    <p:sldLayoutId id="2147483669" r:id="rId10"/>
    <p:sldLayoutId id="2147483670" r:id="rId11"/>
    <p:sldLayoutId id="2147483671"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CD3C3-625C-5F6B-AB64-4D7C0109107E}"/>
              </a:ext>
            </a:extLst>
          </p:cNvPr>
          <p:cNvSpPr>
            <a:spLocks noGrp="1"/>
          </p:cNvSpPr>
          <p:nvPr>
            <p:ph type="title"/>
          </p:nvPr>
        </p:nvSpPr>
        <p:spPr>
          <a:xfrm>
            <a:off x="1815738" y="165602"/>
            <a:ext cx="10515600" cy="1497874"/>
          </a:xfrm>
        </p:spPr>
        <p:txBody>
          <a:bodyPr>
            <a:normAutofit/>
          </a:bodyPr>
          <a:lstStyle/>
          <a:p>
            <a:pPr marL="0" marR="0" lvl="0" indent="0" algn="ctr" defTabSz="914400" rtl="0" eaLnBrk="1" fontAlgn="auto" latinLnBrk="0" hangingPunct="1">
              <a:lnSpc>
                <a:spcPct val="100000"/>
              </a:lnSpc>
              <a:spcBef>
                <a:spcPts val="0"/>
              </a:spcBef>
              <a:spcAft>
                <a:spcPts val="0"/>
              </a:spcAft>
              <a:tabLst/>
              <a:defRPr/>
            </a:pPr>
            <a:r>
              <a:rPr kumimoji="0" lang="en-US" sz="4400" b="1" i="0" u="sng" strike="noStrike" kern="0" cap="none" spc="0" normalizeH="0" baseline="0" noProof="0" dirty="0">
                <a:ln>
                  <a:noFill/>
                </a:ln>
                <a:solidFill>
                  <a:srgbClr val="0070C0"/>
                </a:solidFill>
                <a:effectLst>
                  <a:outerShdw blurRad="38100" dist="38100" dir="2700000" algn="tl">
                    <a:srgbClr val="000000">
                      <a:alpha val="43137"/>
                    </a:srgbClr>
                  </a:outerShdw>
                </a:effectLst>
                <a:uLnTx/>
                <a:uFillTx/>
                <a:latin typeface="Times New Roman"/>
                <a:ea typeface="Times New Roman"/>
                <a:cs typeface="Times New Roman"/>
                <a:sym typeface="Times New Roman"/>
              </a:rPr>
              <a:t>HAZARDOUS WASTE</a:t>
            </a:r>
            <a:br>
              <a:rPr kumimoji="0" lang="en-US" sz="4400" b="1" i="0" u="sng" strike="noStrike" kern="0" cap="none" spc="0" normalizeH="0" baseline="0" noProof="0" dirty="0">
                <a:ln>
                  <a:noFill/>
                </a:ln>
                <a:solidFill>
                  <a:srgbClr val="0070C0"/>
                </a:solidFill>
                <a:effectLst>
                  <a:outerShdw blurRad="38100" dist="38100" dir="2700000" algn="tl">
                    <a:srgbClr val="000000">
                      <a:alpha val="43137"/>
                    </a:srgbClr>
                  </a:outerShdw>
                </a:effectLst>
                <a:uLnTx/>
                <a:uFillTx/>
                <a:latin typeface="Times New Roman"/>
                <a:ea typeface="Times New Roman"/>
                <a:cs typeface="Times New Roman"/>
                <a:sym typeface="Times New Roman"/>
              </a:rPr>
            </a:br>
            <a:r>
              <a:rPr kumimoji="0" lang="en-US" sz="4400" b="1" i="0" u="sng" strike="noStrike" kern="0" cap="none" spc="0" normalizeH="0" baseline="0" noProof="0" dirty="0">
                <a:ln>
                  <a:noFill/>
                </a:ln>
                <a:solidFill>
                  <a:srgbClr val="0070C0"/>
                </a:solidFill>
                <a:effectLst>
                  <a:outerShdw blurRad="38100" dist="38100" dir="2700000" algn="tl">
                    <a:srgbClr val="000000">
                      <a:alpha val="43137"/>
                    </a:srgbClr>
                  </a:outerShdw>
                </a:effectLst>
                <a:uLnTx/>
                <a:uFillTx/>
                <a:latin typeface="Times New Roman"/>
                <a:ea typeface="Times New Roman"/>
                <a:cs typeface="Times New Roman"/>
                <a:sym typeface="Times New Roman"/>
              </a:rPr>
              <a:t>TREATMENT AND MANAGEMENT</a:t>
            </a:r>
            <a:endParaRPr lang="en-IN" sz="4400" u="sng" dirty="0">
              <a:solidFill>
                <a:srgbClr val="0070C0"/>
              </a:solidFill>
              <a:effectLst>
                <a:outerShdw blurRad="38100" dist="38100" dir="2700000" algn="tl">
                  <a:srgbClr val="000000">
                    <a:alpha val="43137"/>
                  </a:srgbClr>
                </a:outerShdw>
              </a:effectLst>
            </a:endParaRPr>
          </a:p>
        </p:txBody>
      </p:sp>
      <p:pic>
        <p:nvPicPr>
          <p:cNvPr id="4" name="Google Shape;170;p1" descr="A logo with a tree and text&#10;&#10;AI-generated content may be incorrect.">
            <a:extLst>
              <a:ext uri="{FF2B5EF4-FFF2-40B4-BE49-F238E27FC236}">
                <a16:creationId xmlns:a16="http://schemas.microsoft.com/office/drawing/2014/main" id="{53837BCB-6477-73D5-7C8D-E9013A8A4CE2}"/>
              </a:ext>
            </a:extLst>
          </p:cNvPr>
          <p:cNvPicPr preferRelativeResize="0">
            <a:picLocks/>
          </p:cNvPicPr>
          <p:nvPr/>
        </p:nvPicPr>
        <p:blipFill rotWithShape="1">
          <a:blip r:embed="rId2">
            <a:alphaModFix/>
          </a:blip>
          <a:srcRect/>
          <a:stretch/>
        </p:blipFill>
        <p:spPr>
          <a:xfrm>
            <a:off x="293085" y="165602"/>
            <a:ext cx="1405086" cy="1485864"/>
          </a:xfrm>
          <a:prstGeom prst="rect">
            <a:avLst/>
          </a:prstGeom>
          <a:noFill/>
          <a:ln>
            <a:noFill/>
          </a:ln>
        </p:spPr>
      </p:pic>
      <p:pic>
        <p:nvPicPr>
          <p:cNvPr id="6" name="Picture 5">
            <a:extLst>
              <a:ext uri="{FF2B5EF4-FFF2-40B4-BE49-F238E27FC236}">
                <a16:creationId xmlns:a16="http://schemas.microsoft.com/office/drawing/2014/main" id="{932AB6F1-5ECC-E3F5-99C6-3C3EE5452D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1469" y="2552857"/>
            <a:ext cx="1834577" cy="2176643"/>
          </a:xfrm>
          <a:prstGeom prst="rect">
            <a:avLst/>
          </a:prstGeom>
        </p:spPr>
      </p:pic>
      <p:sp>
        <p:nvSpPr>
          <p:cNvPr id="9" name="Rectangle 8">
            <a:extLst>
              <a:ext uri="{FF2B5EF4-FFF2-40B4-BE49-F238E27FC236}">
                <a16:creationId xmlns:a16="http://schemas.microsoft.com/office/drawing/2014/main" id="{19CCA5F5-EA8C-A73E-63B3-F7BD0A768E2F}"/>
              </a:ext>
            </a:extLst>
          </p:cNvPr>
          <p:cNvSpPr/>
          <p:nvPr/>
        </p:nvSpPr>
        <p:spPr>
          <a:xfrm>
            <a:off x="3440755" y="2552857"/>
            <a:ext cx="7609776"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Hindustan Copper Limited</a:t>
            </a:r>
          </a:p>
        </p:txBody>
      </p:sp>
      <p:sp>
        <p:nvSpPr>
          <p:cNvPr id="10" name="Rectangle 9">
            <a:extLst>
              <a:ext uri="{FF2B5EF4-FFF2-40B4-BE49-F238E27FC236}">
                <a16:creationId xmlns:a16="http://schemas.microsoft.com/office/drawing/2014/main" id="{04949CE6-5629-C236-9F54-A015AC625C7F}"/>
              </a:ext>
            </a:extLst>
          </p:cNvPr>
          <p:cNvSpPr/>
          <p:nvPr/>
        </p:nvSpPr>
        <p:spPr>
          <a:xfrm>
            <a:off x="-54883" y="5403608"/>
            <a:ext cx="12301766" cy="830997"/>
          </a:xfrm>
          <a:prstGeom prst="rect">
            <a:avLst/>
          </a:prstGeom>
          <a:noFill/>
        </p:spPr>
        <p:txBody>
          <a:bodyPr wrap="none" lIns="91440" tIns="45720" rIns="91440" bIns="45720">
            <a:spAutoFit/>
          </a:bodyPr>
          <a:lstStyle/>
          <a:p>
            <a:pPr algn="ctr"/>
            <a:r>
              <a:rPr lang="en-US" sz="4800" b="0" cap="none" spc="0" dirty="0">
                <a:ln w="0"/>
                <a:solidFill>
                  <a:schemeClr val="tx1"/>
                </a:solidFill>
                <a:effectLst>
                  <a:outerShdw blurRad="38100" dist="19050" dir="2700000" algn="tl" rotWithShape="0">
                    <a:schemeClr val="dk1">
                      <a:alpha val="40000"/>
                    </a:schemeClr>
                  </a:outerShdw>
                </a:effectLst>
              </a:rPr>
              <a:t>Presented by : Satyam Rahangdale (22CH10062)</a:t>
            </a:r>
          </a:p>
        </p:txBody>
      </p:sp>
      <p:sp>
        <p:nvSpPr>
          <p:cNvPr id="11" name="Rectangle 10">
            <a:extLst>
              <a:ext uri="{FF2B5EF4-FFF2-40B4-BE49-F238E27FC236}">
                <a16:creationId xmlns:a16="http://schemas.microsoft.com/office/drawing/2014/main" id="{5D4D8A7F-DF9A-047A-0C3D-33E4CA559904}"/>
              </a:ext>
            </a:extLst>
          </p:cNvPr>
          <p:cNvSpPr/>
          <p:nvPr/>
        </p:nvSpPr>
        <p:spPr>
          <a:xfrm>
            <a:off x="3219541" y="3498784"/>
            <a:ext cx="8052204" cy="769441"/>
          </a:xfrm>
          <a:prstGeom prst="rect">
            <a:avLst/>
          </a:prstGeom>
          <a:noFill/>
        </p:spPr>
        <p:txBody>
          <a:bodyPr wrap="none" lIns="91440" tIns="45720" rIns="91440" bIns="45720">
            <a:spAutoFit/>
          </a:bodyPr>
          <a:lstStyle/>
          <a:p>
            <a:pPr algn="ctr"/>
            <a:r>
              <a:rPr lang="en-US" sz="4400" b="0" cap="none" spc="0" dirty="0" err="1">
                <a:ln w="0"/>
                <a:solidFill>
                  <a:schemeClr val="tx1"/>
                </a:solidFill>
                <a:effectLst>
                  <a:outerShdw blurRad="38100" dist="19050" dir="2700000" algn="tl" rotWithShape="0">
                    <a:schemeClr val="dk1">
                      <a:alpha val="40000"/>
                    </a:schemeClr>
                  </a:outerShdw>
                </a:effectLst>
              </a:rPr>
              <a:t>Malanjkhand</a:t>
            </a:r>
            <a:r>
              <a:rPr lang="en-US" sz="4400" dirty="0">
                <a:ln w="0"/>
                <a:effectLst>
                  <a:outerShdw blurRad="38100" dist="19050" dir="2700000" algn="tl" rotWithShape="0">
                    <a:schemeClr val="dk1">
                      <a:alpha val="40000"/>
                    </a:schemeClr>
                  </a:outerShdw>
                </a:effectLst>
              </a:rPr>
              <a:t>, dist.- </a:t>
            </a:r>
            <a:r>
              <a:rPr lang="en-US" sz="4400" dirty="0" err="1">
                <a:ln w="0"/>
                <a:effectLst>
                  <a:outerShdw blurRad="38100" dist="19050" dir="2700000" algn="tl" rotWithShape="0">
                    <a:schemeClr val="dk1">
                      <a:alpha val="40000"/>
                    </a:schemeClr>
                  </a:outerShdw>
                </a:effectLst>
              </a:rPr>
              <a:t>Balaghat</a:t>
            </a:r>
            <a:r>
              <a:rPr lang="en-US" sz="4400" dirty="0">
                <a:ln w="0"/>
                <a:effectLst>
                  <a:outerShdw blurRad="38100" dist="19050" dir="2700000" algn="tl" rotWithShape="0">
                    <a:schemeClr val="dk1">
                      <a:alpha val="40000"/>
                    </a:schemeClr>
                  </a:outerShdw>
                </a:effectLst>
              </a:rPr>
              <a:t>, M.P.</a:t>
            </a:r>
            <a:endParaRPr lang="en-US" sz="4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25108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6"/>
                                        </p:tgtEl>
                                        <p:attrNameLst>
                                          <p:attrName>r</p:attrName>
                                        </p:attrNameLst>
                                      </p:cBhvr>
                                    </p:animRot>
                                    <p:animRot by="-240000">
                                      <p:cBhvr>
                                        <p:cTn id="7" dur="200" fill="hold">
                                          <p:stCondLst>
                                            <p:cond delay="200"/>
                                          </p:stCondLst>
                                        </p:cTn>
                                        <p:tgtEl>
                                          <p:spTgt spid="6"/>
                                        </p:tgtEl>
                                        <p:attrNameLst>
                                          <p:attrName>r</p:attrName>
                                        </p:attrNameLst>
                                      </p:cBhvr>
                                    </p:animRot>
                                    <p:animRot by="240000">
                                      <p:cBhvr>
                                        <p:cTn id="8" dur="200" fill="hold">
                                          <p:stCondLst>
                                            <p:cond delay="400"/>
                                          </p:stCondLst>
                                        </p:cTn>
                                        <p:tgtEl>
                                          <p:spTgt spid="6"/>
                                        </p:tgtEl>
                                        <p:attrNameLst>
                                          <p:attrName>r</p:attrName>
                                        </p:attrNameLst>
                                      </p:cBhvr>
                                    </p:animRot>
                                    <p:animRot by="-240000">
                                      <p:cBhvr>
                                        <p:cTn id="9" dur="200" fill="hold">
                                          <p:stCondLst>
                                            <p:cond delay="600"/>
                                          </p:stCondLst>
                                        </p:cTn>
                                        <p:tgtEl>
                                          <p:spTgt spid="6"/>
                                        </p:tgtEl>
                                        <p:attrNameLst>
                                          <p:attrName>r</p:attrName>
                                        </p:attrNameLst>
                                      </p:cBhvr>
                                    </p:animRot>
                                    <p:animRot by="120000">
                                      <p:cBhvr>
                                        <p:cTn id="10" dur="200" fill="hold">
                                          <p:stCondLst>
                                            <p:cond delay="80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5390F3-2FF7-4D90-D3E3-1ECB2C50456D}"/>
              </a:ext>
            </a:extLst>
          </p:cNvPr>
          <p:cNvPicPr>
            <a:picLocks noChangeAspect="1"/>
          </p:cNvPicPr>
          <p:nvPr/>
        </p:nvPicPr>
        <p:blipFill>
          <a:blip r:embed="rId2"/>
          <a:srcRect l="10027" t="15376" r="9526" b="53922"/>
          <a:stretch/>
        </p:blipFill>
        <p:spPr>
          <a:xfrm>
            <a:off x="35118" y="1036379"/>
            <a:ext cx="12121764" cy="2428716"/>
          </a:xfrm>
          <a:prstGeom prst="rect">
            <a:avLst/>
          </a:prstGeom>
        </p:spPr>
      </p:pic>
      <p:sp>
        <p:nvSpPr>
          <p:cNvPr id="5" name="Title 4">
            <a:extLst>
              <a:ext uri="{FF2B5EF4-FFF2-40B4-BE49-F238E27FC236}">
                <a16:creationId xmlns:a16="http://schemas.microsoft.com/office/drawing/2014/main" id="{FA957543-D0AF-7B46-1B34-116B12213512}"/>
              </a:ext>
            </a:extLst>
          </p:cNvPr>
          <p:cNvSpPr txBox="1">
            <a:spLocks/>
          </p:cNvSpPr>
          <p:nvPr/>
        </p:nvSpPr>
        <p:spPr>
          <a:xfrm>
            <a:off x="2915655" y="131098"/>
            <a:ext cx="5881835" cy="821803"/>
          </a:xfrm>
          <a:prstGeom prst="rect">
            <a:avLst/>
          </a:prstGeom>
        </p:spPr>
        <p:txBody>
          <a:bodyPr>
            <a:normAutofit fontScale="85000" lnSpcReduction="10000"/>
          </a:bodyPr>
          <a:lst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a:lstStyle>
          <a:p>
            <a:r>
              <a:rPr lang="en-US" sz="5400" b="1" u="sng" dirty="0">
                <a:solidFill>
                  <a:srgbClr val="0070C0"/>
                </a:solidFill>
                <a:effectLst>
                  <a:outerShdw blurRad="38100" dist="38100" dir="2700000" algn="tl">
                    <a:srgbClr val="000000">
                      <a:alpha val="43137"/>
                    </a:srgbClr>
                  </a:outerShdw>
                </a:effectLst>
              </a:rPr>
              <a:t>Waste water Treatment</a:t>
            </a:r>
            <a:endParaRPr lang="en-IN" sz="5400" b="1" u="sng" dirty="0">
              <a:solidFill>
                <a:srgbClr val="0070C0"/>
              </a:solidFill>
              <a:effectLst>
                <a:outerShdw blurRad="38100" dist="38100" dir="2700000" algn="tl">
                  <a:srgbClr val="000000">
                    <a:alpha val="43137"/>
                  </a:srgbClr>
                </a:outerShdw>
              </a:effectLst>
            </a:endParaRPr>
          </a:p>
        </p:txBody>
      </p:sp>
      <p:pic>
        <p:nvPicPr>
          <p:cNvPr id="6" name="Picture 5">
            <a:extLst>
              <a:ext uri="{FF2B5EF4-FFF2-40B4-BE49-F238E27FC236}">
                <a16:creationId xmlns:a16="http://schemas.microsoft.com/office/drawing/2014/main" id="{8888E2A4-F6C2-25E3-C911-516DCF9CA697}"/>
              </a:ext>
            </a:extLst>
          </p:cNvPr>
          <p:cNvPicPr>
            <a:picLocks noChangeAspect="1"/>
          </p:cNvPicPr>
          <p:nvPr/>
        </p:nvPicPr>
        <p:blipFill>
          <a:blip r:embed="rId3"/>
          <a:stretch>
            <a:fillRect/>
          </a:stretch>
        </p:blipFill>
        <p:spPr>
          <a:xfrm>
            <a:off x="75236" y="4061291"/>
            <a:ext cx="12041528" cy="2252881"/>
          </a:xfrm>
          <a:prstGeom prst="rect">
            <a:avLst/>
          </a:prstGeom>
        </p:spPr>
      </p:pic>
      <p:sp>
        <p:nvSpPr>
          <p:cNvPr id="7" name="Rectangle: Rounded Corners 6">
            <a:extLst>
              <a:ext uri="{FF2B5EF4-FFF2-40B4-BE49-F238E27FC236}">
                <a16:creationId xmlns:a16="http://schemas.microsoft.com/office/drawing/2014/main" id="{A6FDE306-EF43-8030-9DD9-A6B0E4EF9DC6}"/>
              </a:ext>
            </a:extLst>
          </p:cNvPr>
          <p:cNvSpPr/>
          <p:nvPr/>
        </p:nvSpPr>
        <p:spPr>
          <a:xfrm>
            <a:off x="175021" y="4917938"/>
            <a:ext cx="2338939" cy="298383"/>
          </a:xfrm>
          <a:prstGeom prst="roundRect">
            <a:avLst/>
          </a:prstGeom>
          <a:solidFill>
            <a:schemeClr val="accent1">
              <a:alpha val="54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43109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4">
            <a:extLst>
              <a:ext uri="{FF2B5EF4-FFF2-40B4-BE49-F238E27FC236}">
                <a16:creationId xmlns:a16="http://schemas.microsoft.com/office/drawing/2014/main" id="{CB33A187-40F1-83DF-23A9-E7D4398428A3}"/>
              </a:ext>
            </a:extLst>
          </p:cNvPr>
          <p:cNvSpPr txBox="1">
            <a:spLocks/>
          </p:cNvSpPr>
          <p:nvPr/>
        </p:nvSpPr>
        <p:spPr>
          <a:xfrm>
            <a:off x="1193532" y="159974"/>
            <a:ext cx="10886173" cy="802553"/>
          </a:xfrm>
          <a:prstGeom prst="rect">
            <a:avLst/>
          </a:prstGeom>
        </p:spPr>
        <p:txBody>
          <a:bodyPr>
            <a:normAutofit fontScale="70000" lnSpcReduction="20000"/>
          </a:bodyPr>
          <a:lst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a:lstStyle>
          <a:p>
            <a:r>
              <a:rPr lang="en-US" sz="5400" b="1" u="sng" dirty="0">
                <a:solidFill>
                  <a:srgbClr val="0070C0"/>
                </a:solidFill>
                <a:effectLst>
                  <a:outerShdw blurRad="38100" dist="38100" dir="2700000" algn="tl">
                    <a:srgbClr val="000000">
                      <a:alpha val="43137"/>
                    </a:srgbClr>
                  </a:outerShdw>
                </a:effectLst>
              </a:rPr>
              <a:t>Chemical Precipitation for Waste water Treatment</a:t>
            </a:r>
            <a:endParaRPr lang="en-IN" sz="5400" b="1" u="sng" dirty="0">
              <a:solidFill>
                <a:srgbClr val="0070C0"/>
              </a:solidFill>
              <a:effectLst>
                <a:outerShdw blurRad="38100" dist="38100" dir="2700000" algn="tl">
                  <a:srgbClr val="000000">
                    <a:alpha val="43137"/>
                  </a:srgbClr>
                </a:outerShdw>
              </a:effectLst>
            </a:endParaRPr>
          </a:p>
        </p:txBody>
      </p:sp>
      <p:pic>
        <p:nvPicPr>
          <p:cNvPr id="5122" name="Picture 2">
            <a:extLst>
              <a:ext uri="{FF2B5EF4-FFF2-40B4-BE49-F238E27FC236}">
                <a16:creationId xmlns:a16="http://schemas.microsoft.com/office/drawing/2014/main" id="{AAADC4CA-FADF-278F-1C55-FF5CB0F336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3440" y="854459"/>
            <a:ext cx="10485120" cy="5661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4467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57B1A7-C68A-49FF-E3D9-1E0737277A8B}"/>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AA6DC510-A132-8FA9-ECDD-946883BE2370}"/>
              </a:ext>
            </a:extLst>
          </p:cNvPr>
          <p:cNvSpPr txBox="1">
            <a:spLocks/>
          </p:cNvSpPr>
          <p:nvPr/>
        </p:nvSpPr>
        <p:spPr>
          <a:xfrm>
            <a:off x="1193532" y="159974"/>
            <a:ext cx="10886173" cy="802553"/>
          </a:xfrm>
          <a:prstGeom prst="rect">
            <a:avLst/>
          </a:prstGeom>
        </p:spPr>
        <p:txBody>
          <a:bodyPr>
            <a:normAutofit fontScale="70000" lnSpcReduction="20000"/>
          </a:bodyPr>
          <a:lst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a:lstStyle>
          <a:p>
            <a:r>
              <a:rPr lang="en-US" sz="5400" b="1" u="sng" dirty="0">
                <a:solidFill>
                  <a:srgbClr val="0070C0"/>
                </a:solidFill>
                <a:effectLst>
                  <a:outerShdw blurRad="38100" dist="38100" dir="2700000" algn="tl">
                    <a:srgbClr val="000000">
                      <a:alpha val="43137"/>
                    </a:srgbClr>
                  </a:outerShdw>
                </a:effectLst>
              </a:rPr>
              <a:t>Chemical Precipitation for Waste water Treatment</a:t>
            </a:r>
            <a:endParaRPr lang="en-IN" sz="5400" b="1" u="sng" dirty="0">
              <a:solidFill>
                <a:srgbClr val="0070C0"/>
              </a:solidFill>
              <a:effectLst>
                <a:outerShdw blurRad="38100" dist="38100" dir="2700000" algn="tl">
                  <a:srgbClr val="000000">
                    <a:alpha val="43137"/>
                  </a:srgbClr>
                </a:outerShdw>
              </a:effectLst>
            </a:endParaRPr>
          </a:p>
        </p:txBody>
      </p:sp>
      <p:pic>
        <p:nvPicPr>
          <p:cNvPr id="6146" name="Picture 2">
            <a:extLst>
              <a:ext uri="{FF2B5EF4-FFF2-40B4-BE49-F238E27FC236}">
                <a16:creationId xmlns:a16="http://schemas.microsoft.com/office/drawing/2014/main" id="{8597F338-A559-96FA-85F6-ABBA483B6B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801349"/>
            <a:ext cx="5715000" cy="58293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E014C46D-BA31-8D6B-D234-1022AA49CE2E}"/>
              </a:ext>
            </a:extLst>
          </p:cNvPr>
          <p:cNvSpPr/>
          <p:nvPr/>
        </p:nvSpPr>
        <p:spPr>
          <a:xfrm>
            <a:off x="6196263" y="801349"/>
            <a:ext cx="5715000" cy="4524315"/>
          </a:xfrm>
          <a:prstGeom prst="rect">
            <a:avLst/>
          </a:prstGeom>
          <a:noFill/>
        </p:spPr>
        <p:txBody>
          <a:bodyPr wrap="square" lIns="91440" tIns="45720" rIns="91440" bIns="45720">
            <a:spAutoFit/>
          </a:bodyPr>
          <a:lstStyle/>
          <a:p>
            <a:pPr algn="ctr"/>
            <a:r>
              <a:rPr lang="en-US" sz="4800" b="0" cap="none" spc="0" dirty="0">
                <a:ln w="0"/>
                <a:solidFill>
                  <a:schemeClr val="tx1"/>
                </a:solidFill>
                <a:effectLst>
                  <a:outerShdw blurRad="38100" dist="19050" dir="2700000" algn="tl" rotWithShape="0">
                    <a:schemeClr val="dk1">
                      <a:alpha val="40000"/>
                    </a:schemeClr>
                  </a:outerShdw>
                </a:effectLst>
              </a:rPr>
              <a:t>The most widely used method for removing copper and fluoride is precipitation as insoluble hydroxide or salt at alkaline </a:t>
            </a:r>
            <a:r>
              <a:rPr lang="en-US" sz="4800" b="0" cap="none" spc="0" dirty="0" err="1">
                <a:ln w="0"/>
                <a:solidFill>
                  <a:schemeClr val="tx1"/>
                </a:solidFill>
                <a:effectLst>
                  <a:outerShdw blurRad="38100" dist="19050" dir="2700000" algn="tl" rotWithShape="0">
                    <a:schemeClr val="dk1">
                      <a:alpha val="40000"/>
                    </a:schemeClr>
                  </a:outerShdw>
                </a:effectLst>
              </a:rPr>
              <a:t>pH.</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Rounded Corners 2">
            <a:extLst>
              <a:ext uri="{FF2B5EF4-FFF2-40B4-BE49-F238E27FC236}">
                <a16:creationId xmlns:a16="http://schemas.microsoft.com/office/drawing/2014/main" id="{B9B1CA9E-9F05-1545-99FE-B748B38F4CDF}"/>
              </a:ext>
            </a:extLst>
          </p:cNvPr>
          <p:cNvSpPr/>
          <p:nvPr/>
        </p:nvSpPr>
        <p:spPr>
          <a:xfrm>
            <a:off x="481263" y="1463040"/>
            <a:ext cx="5486400" cy="1116531"/>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8DAA491A-D91D-8D52-B606-B7247838F8CF}"/>
              </a:ext>
            </a:extLst>
          </p:cNvPr>
          <p:cNvPicPr>
            <a:picLocks noChangeAspect="1"/>
          </p:cNvPicPr>
          <p:nvPr/>
        </p:nvPicPr>
        <p:blipFill>
          <a:blip r:embed="rId4"/>
          <a:stretch>
            <a:fillRect/>
          </a:stretch>
        </p:blipFill>
        <p:spPr>
          <a:xfrm>
            <a:off x="6191645" y="5635835"/>
            <a:ext cx="5888060" cy="662407"/>
          </a:xfrm>
          <a:prstGeom prst="rect">
            <a:avLst/>
          </a:prstGeom>
        </p:spPr>
      </p:pic>
    </p:spTree>
    <p:extLst>
      <p:ext uri="{BB962C8B-B14F-4D97-AF65-F5344CB8AC3E}">
        <p14:creationId xmlns:p14="http://schemas.microsoft.com/office/powerpoint/2010/main" val="357339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15B85B-6068-50BF-52BD-B537800DA9E1}"/>
              </a:ext>
            </a:extLst>
          </p:cNvPr>
          <p:cNvPicPr>
            <a:picLocks noChangeAspect="1"/>
          </p:cNvPicPr>
          <p:nvPr/>
        </p:nvPicPr>
        <p:blipFill>
          <a:blip r:embed="rId2"/>
          <a:stretch>
            <a:fillRect/>
          </a:stretch>
        </p:blipFill>
        <p:spPr>
          <a:xfrm>
            <a:off x="135729" y="457200"/>
            <a:ext cx="11972996" cy="5943600"/>
          </a:xfrm>
          <a:prstGeom prst="rect">
            <a:avLst/>
          </a:prstGeom>
        </p:spPr>
      </p:pic>
    </p:spTree>
    <p:extLst>
      <p:ext uri="{BB962C8B-B14F-4D97-AF65-F5344CB8AC3E}">
        <p14:creationId xmlns:p14="http://schemas.microsoft.com/office/powerpoint/2010/main" val="37894861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881E3D-FF6F-759E-2272-CBEBBD924F4E}"/>
              </a:ext>
            </a:extLst>
          </p:cNvPr>
          <p:cNvPicPr>
            <a:picLocks noChangeAspect="1"/>
          </p:cNvPicPr>
          <p:nvPr/>
        </p:nvPicPr>
        <p:blipFill>
          <a:blip r:embed="rId2"/>
          <a:srcRect l="10027" t="56579" r="9526" b="7181"/>
          <a:stretch/>
        </p:blipFill>
        <p:spPr>
          <a:xfrm>
            <a:off x="3050" y="1477478"/>
            <a:ext cx="12188950" cy="2882766"/>
          </a:xfrm>
          <a:prstGeom prst="rect">
            <a:avLst/>
          </a:prstGeom>
        </p:spPr>
      </p:pic>
      <p:sp>
        <p:nvSpPr>
          <p:cNvPr id="2" name="Title 4">
            <a:extLst>
              <a:ext uri="{FF2B5EF4-FFF2-40B4-BE49-F238E27FC236}">
                <a16:creationId xmlns:a16="http://schemas.microsoft.com/office/drawing/2014/main" id="{CE384DFA-56AD-5F21-AE82-A74A3D3F7033}"/>
              </a:ext>
            </a:extLst>
          </p:cNvPr>
          <p:cNvSpPr txBox="1">
            <a:spLocks/>
          </p:cNvSpPr>
          <p:nvPr/>
        </p:nvSpPr>
        <p:spPr>
          <a:xfrm>
            <a:off x="1193532" y="159974"/>
            <a:ext cx="9788893" cy="802553"/>
          </a:xfrm>
          <a:prstGeom prst="rect">
            <a:avLst/>
          </a:prstGeom>
        </p:spPr>
        <p:txBody>
          <a:bodyPr>
            <a:normAutofit lnSpcReduction="10000"/>
          </a:bodyPr>
          <a:lst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a:lstStyle>
          <a:p>
            <a:r>
              <a:rPr lang="en-US" sz="5400" b="1" u="sng" dirty="0">
                <a:solidFill>
                  <a:srgbClr val="0070C0"/>
                </a:solidFill>
                <a:effectLst>
                  <a:outerShdw blurRad="38100" dist="38100" dir="2700000" algn="tl">
                    <a:srgbClr val="000000">
                      <a:alpha val="43137"/>
                    </a:srgbClr>
                  </a:outerShdw>
                </a:effectLst>
              </a:rPr>
              <a:t>Results of Chemical Precipitation</a:t>
            </a:r>
            <a:endParaRPr lang="en-IN" sz="5400" b="1" u="sng" dirty="0">
              <a:solidFill>
                <a:srgbClr val="0070C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571111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124" name="Picture 4" descr="Chemical precipitation, illustration">
            <a:extLst>
              <a:ext uri="{FF2B5EF4-FFF2-40B4-BE49-F238E27FC236}">
                <a16:creationId xmlns:a16="http://schemas.microsoft.com/office/drawing/2014/main" id="{EF1E7C40-268C-46A5-071D-674E61B142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92028" y="1332948"/>
            <a:ext cx="7620000" cy="442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3375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79B15AF-881A-C9AD-AA61-C8533E4EF4A0}"/>
              </a:ext>
            </a:extLst>
          </p:cNvPr>
          <p:cNvGrpSpPr/>
          <p:nvPr/>
        </p:nvGrpSpPr>
        <p:grpSpPr>
          <a:xfrm>
            <a:off x="247048" y="168442"/>
            <a:ext cx="11697904" cy="6521116"/>
            <a:chOff x="2837954" y="103775"/>
            <a:chExt cx="6250672" cy="3766632"/>
          </a:xfrm>
        </p:grpSpPr>
        <p:grpSp>
          <p:nvGrpSpPr>
            <p:cNvPr id="5" name="Group 4">
              <a:extLst>
                <a:ext uri="{FF2B5EF4-FFF2-40B4-BE49-F238E27FC236}">
                  <a16:creationId xmlns:a16="http://schemas.microsoft.com/office/drawing/2014/main" id="{0242007E-BDE4-28B0-1793-7DF31F27E913}"/>
                </a:ext>
              </a:extLst>
            </p:cNvPr>
            <p:cNvGrpSpPr/>
            <p:nvPr/>
          </p:nvGrpSpPr>
          <p:grpSpPr>
            <a:xfrm>
              <a:off x="2837954" y="1533989"/>
              <a:ext cx="2937865" cy="1612882"/>
              <a:chOff x="2837954" y="1781639"/>
              <a:chExt cx="2937865" cy="1612882"/>
            </a:xfrm>
          </p:grpSpPr>
          <p:sp>
            <p:nvSpPr>
              <p:cNvPr id="32" name="Freeform 67">
                <a:extLst>
                  <a:ext uri="{FF2B5EF4-FFF2-40B4-BE49-F238E27FC236}">
                    <a16:creationId xmlns:a16="http://schemas.microsoft.com/office/drawing/2014/main" id="{A1C7719F-A95E-D91D-F142-6D3877DEFBD5}"/>
                  </a:ext>
                </a:extLst>
              </p:cNvPr>
              <p:cNvSpPr/>
              <p:nvPr/>
            </p:nvSpPr>
            <p:spPr>
              <a:xfrm>
                <a:off x="4173348" y="2588080"/>
                <a:ext cx="267078" cy="574219"/>
              </a:xfrm>
              <a:custGeom>
                <a:avLst/>
                <a:gdLst/>
                <a:ahLst/>
                <a:cxnLst/>
                <a:rect l="0" t="0" r="0" b="0"/>
                <a:pathLst>
                  <a:path>
                    <a:moveTo>
                      <a:pt x="267078" y="0"/>
                    </a:moveTo>
                    <a:lnTo>
                      <a:pt x="133539" y="0"/>
                    </a:lnTo>
                    <a:lnTo>
                      <a:pt x="133539" y="574219"/>
                    </a:lnTo>
                    <a:lnTo>
                      <a:pt x="0" y="574219"/>
                    </a:lnTo>
                  </a:path>
                </a:pathLst>
              </a:custGeom>
              <a:noFill/>
              <a:ln w="12700" cap="flat" cmpd="sng" algn="ctr">
                <a:solidFill>
                  <a:srgbClr val="ED7D31"/>
                </a:solidFill>
                <a:prstDash val="solid"/>
                <a:miter lim="800000"/>
              </a:ln>
              <a:effectLst/>
            </p:spPr>
          </p:sp>
          <p:sp>
            <p:nvSpPr>
              <p:cNvPr id="33" name="Freeform 68">
                <a:extLst>
                  <a:ext uri="{FF2B5EF4-FFF2-40B4-BE49-F238E27FC236}">
                    <a16:creationId xmlns:a16="http://schemas.microsoft.com/office/drawing/2014/main" id="{647FB945-B686-C95B-94FB-952231C8E8FC}"/>
                  </a:ext>
                </a:extLst>
              </p:cNvPr>
              <p:cNvSpPr/>
              <p:nvPr/>
            </p:nvSpPr>
            <p:spPr>
              <a:xfrm>
                <a:off x="4173348" y="2542360"/>
                <a:ext cx="267078" cy="91440"/>
              </a:xfrm>
              <a:custGeom>
                <a:avLst/>
                <a:gdLst/>
                <a:ahLst/>
                <a:cxnLst/>
                <a:rect l="0" t="0" r="0" b="0"/>
                <a:pathLst>
                  <a:path>
                    <a:moveTo>
                      <a:pt x="267078" y="45720"/>
                    </a:moveTo>
                    <a:lnTo>
                      <a:pt x="0" y="45720"/>
                    </a:lnTo>
                  </a:path>
                </a:pathLst>
              </a:custGeom>
              <a:noFill/>
              <a:ln w="12700" cap="flat" cmpd="sng" algn="ctr">
                <a:solidFill>
                  <a:srgbClr val="ED7D31"/>
                </a:solidFill>
                <a:prstDash val="solid"/>
                <a:miter lim="800000"/>
              </a:ln>
              <a:effectLst/>
            </p:spPr>
          </p:sp>
          <p:sp>
            <p:nvSpPr>
              <p:cNvPr id="34" name="Freeform 69">
                <a:extLst>
                  <a:ext uri="{FF2B5EF4-FFF2-40B4-BE49-F238E27FC236}">
                    <a16:creationId xmlns:a16="http://schemas.microsoft.com/office/drawing/2014/main" id="{640378DD-9744-29E8-B5B2-92B1DA9401CB}"/>
                  </a:ext>
                </a:extLst>
              </p:cNvPr>
              <p:cNvSpPr/>
              <p:nvPr/>
            </p:nvSpPr>
            <p:spPr>
              <a:xfrm>
                <a:off x="4173348" y="2013861"/>
                <a:ext cx="267078" cy="574219"/>
              </a:xfrm>
              <a:custGeom>
                <a:avLst/>
                <a:gdLst/>
                <a:ahLst/>
                <a:cxnLst/>
                <a:rect l="0" t="0" r="0" b="0"/>
                <a:pathLst>
                  <a:path>
                    <a:moveTo>
                      <a:pt x="267078" y="574219"/>
                    </a:moveTo>
                    <a:lnTo>
                      <a:pt x="133539" y="574219"/>
                    </a:lnTo>
                    <a:lnTo>
                      <a:pt x="133539" y="0"/>
                    </a:lnTo>
                    <a:lnTo>
                      <a:pt x="0" y="0"/>
                    </a:lnTo>
                  </a:path>
                </a:pathLst>
              </a:custGeom>
              <a:noFill/>
              <a:ln w="12700" cap="flat" cmpd="sng" algn="ctr">
                <a:solidFill>
                  <a:srgbClr val="ED7D31"/>
                </a:solidFill>
                <a:prstDash val="solid"/>
                <a:miter lim="800000"/>
              </a:ln>
              <a:effectLst/>
            </p:spPr>
          </p:sp>
          <p:sp>
            <p:nvSpPr>
              <p:cNvPr id="35" name="Freeform 70">
                <a:extLst>
                  <a:ext uri="{FF2B5EF4-FFF2-40B4-BE49-F238E27FC236}">
                    <a16:creationId xmlns:a16="http://schemas.microsoft.com/office/drawing/2014/main" id="{F87AD6DB-4604-876D-850D-41DFC118B0F8}"/>
                  </a:ext>
                </a:extLst>
              </p:cNvPr>
              <p:cNvSpPr/>
              <p:nvPr/>
            </p:nvSpPr>
            <p:spPr>
              <a:xfrm>
                <a:off x="4440426" y="2384433"/>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4472C4"/>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sz="1300" b="0" i="0" u="none" strike="noStrike" kern="0" cap="none" spc="0" normalizeH="0" baseline="0" noProof="0" dirty="0">
                    <a:ln>
                      <a:noFill/>
                    </a:ln>
                    <a:solidFill>
                      <a:prstClr val="black"/>
                    </a:solidFill>
                    <a:effectLst/>
                    <a:uLnTx/>
                    <a:uFillTx/>
                    <a:latin typeface="Calibri" panose="020F0502020204030204"/>
                    <a:ea typeface="+mn-ea"/>
                    <a:cs typeface="+mn-cs"/>
                  </a:rPr>
                  <a:t>Oxide Ore: Hydrometallurgy</a:t>
                </a:r>
              </a:p>
            </p:txBody>
          </p:sp>
          <p:sp>
            <p:nvSpPr>
              <p:cNvPr id="36" name="Freeform 71">
                <a:extLst>
                  <a:ext uri="{FF2B5EF4-FFF2-40B4-BE49-F238E27FC236}">
                    <a16:creationId xmlns:a16="http://schemas.microsoft.com/office/drawing/2014/main" id="{9B79AE17-2AAC-A8CD-2069-E51CBE6642AA}"/>
                  </a:ext>
                </a:extLst>
              </p:cNvPr>
              <p:cNvSpPr/>
              <p:nvPr/>
            </p:nvSpPr>
            <p:spPr>
              <a:xfrm>
                <a:off x="2837954" y="1781639"/>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4472C4"/>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sz="1300" b="0" i="0" u="none" strike="noStrike" kern="0" cap="none" spc="0" normalizeH="0" baseline="0" noProof="0" dirty="0">
                    <a:ln>
                      <a:noFill/>
                    </a:ln>
                    <a:solidFill>
                      <a:prstClr val="black"/>
                    </a:solidFill>
                    <a:effectLst/>
                    <a:uLnTx/>
                    <a:uFillTx/>
                    <a:latin typeface="Calibri" panose="020F0502020204030204"/>
                    <a:ea typeface="+mn-ea"/>
                    <a:cs typeface="+mn-cs"/>
                  </a:rPr>
                  <a:t>Heap Leaching</a:t>
                </a:r>
              </a:p>
            </p:txBody>
          </p:sp>
          <p:sp>
            <p:nvSpPr>
              <p:cNvPr id="37" name="Freeform 72">
                <a:extLst>
                  <a:ext uri="{FF2B5EF4-FFF2-40B4-BE49-F238E27FC236}">
                    <a16:creationId xmlns:a16="http://schemas.microsoft.com/office/drawing/2014/main" id="{6C5CD8B4-F9A4-C965-ECAA-25A4FF6AAF82}"/>
                  </a:ext>
                </a:extLst>
              </p:cNvPr>
              <p:cNvSpPr/>
              <p:nvPr/>
            </p:nvSpPr>
            <p:spPr>
              <a:xfrm>
                <a:off x="2837954" y="2384433"/>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4472C4"/>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sz="1300" b="0" i="0" u="none" strike="noStrike" kern="0" cap="none" spc="0" normalizeH="0" baseline="0" noProof="0" dirty="0">
                    <a:ln>
                      <a:noFill/>
                    </a:ln>
                    <a:solidFill>
                      <a:prstClr val="black"/>
                    </a:solidFill>
                    <a:effectLst/>
                    <a:uLnTx/>
                    <a:uFillTx/>
                    <a:latin typeface="Calibri" panose="020F0502020204030204"/>
                    <a:ea typeface="+mn-ea"/>
                    <a:cs typeface="+mn-cs"/>
                  </a:rPr>
                  <a:t>Solvent Extraction</a:t>
                </a:r>
              </a:p>
            </p:txBody>
          </p:sp>
          <p:sp>
            <p:nvSpPr>
              <p:cNvPr id="38" name="Freeform 73">
                <a:extLst>
                  <a:ext uri="{FF2B5EF4-FFF2-40B4-BE49-F238E27FC236}">
                    <a16:creationId xmlns:a16="http://schemas.microsoft.com/office/drawing/2014/main" id="{EA759ECB-5C72-4942-5E72-6A332612CF4F}"/>
                  </a:ext>
                </a:extLst>
              </p:cNvPr>
              <p:cNvSpPr/>
              <p:nvPr/>
            </p:nvSpPr>
            <p:spPr>
              <a:xfrm>
                <a:off x="2837954" y="2987227"/>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4472C4"/>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sz="1300" b="0" i="0" u="none" strike="noStrike" kern="0" cap="none" spc="0" normalizeH="0" baseline="0" noProof="0" dirty="0">
                    <a:ln>
                      <a:noFill/>
                    </a:ln>
                    <a:solidFill>
                      <a:prstClr val="black"/>
                    </a:solidFill>
                    <a:effectLst/>
                    <a:uLnTx/>
                    <a:uFillTx/>
                    <a:latin typeface="Calibri" panose="020F0502020204030204"/>
                    <a:ea typeface="+mn-ea"/>
                    <a:cs typeface="+mn-cs"/>
                  </a:rPr>
                  <a:t>Electrowinning</a:t>
                </a:r>
              </a:p>
            </p:txBody>
          </p:sp>
        </p:grpSp>
        <p:grpSp>
          <p:nvGrpSpPr>
            <p:cNvPr id="6" name="Group 5">
              <a:extLst>
                <a:ext uri="{FF2B5EF4-FFF2-40B4-BE49-F238E27FC236}">
                  <a16:creationId xmlns:a16="http://schemas.microsoft.com/office/drawing/2014/main" id="{B447C5A4-558E-0F39-578B-D1F9C01976C3}"/>
                </a:ext>
              </a:extLst>
            </p:cNvPr>
            <p:cNvGrpSpPr/>
            <p:nvPr/>
          </p:nvGrpSpPr>
          <p:grpSpPr>
            <a:xfrm>
              <a:off x="5316726" y="103775"/>
              <a:ext cx="1335393" cy="1564653"/>
              <a:chOff x="9088626" y="97686"/>
              <a:chExt cx="1335393" cy="1564653"/>
            </a:xfrm>
          </p:grpSpPr>
          <p:sp>
            <p:nvSpPr>
              <p:cNvPr id="29" name="Freeform 64">
                <a:extLst>
                  <a:ext uri="{FF2B5EF4-FFF2-40B4-BE49-F238E27FC236}">
                    <a16:creationId xmlns:a16="http://schemas.microsoft.com/office/drawing/2014/main" id="{DF991DA4-A9C3-778D-763C-7CDB211E7F46}"/>
                  </a:ext>
                </a:extLst>
              </p:cNvPr>
              <p:cNvSpPr/>
              <p:nvPr/>
            </p:nvSpPr>
            <p:spPr>
              <a:xfrm>
                <a:off x="9088626" y="97686"/>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ED7D31"/>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b="1" i="0" u="none" strike="noStrike" kern="0" cap="none" spc="0" normalizeH="0" baseline="0" noProof="0" dirty="0">
                    <a:ln>
                      <a:noFill/>
                    </a:ln>
                    <a:solidFill>
                      <a:prstClr val="black"/>
                    </a:solidFill>
                    <a:effectLst/>
                    <a:uLnTx/>
                    <a:uFillTx/>
                    <a:latin typeface="Calibri" panose="020F0502020204030204"/>
                    <a:ea typeface="+mn-ea"/>
                    <a:cs typeface="+mn-cs"/>
                  </a:rPr>
                  <a:t>Mining</a:t>
                </a:r>
              </a:p>
            </p:txBody>
          </p:sp>
          <p:sp>
            <p:nvSpPr>
              <p:cNvPr id="30" name="Freeform 65">
                <a:extLst>
                  <a:ext uri="{FF2B5EF4-FFF2-40B4-BE49-F238E27FC236}">
                    <a16:creationId xmlns:a16="http://schemas.microsoft.com/office/drawing/2014/main" id="{3EE8C6F5-1719-214F-2B5E-E331B8502ECD}"/>
                  </a:ext>
                </a:extLst>
              </p:cNvPr>
              <p:cNvSpPr/>
              <p:nvPr/>
            </p:nvSpPr>
            <p:spPr>
              <a:xfrm>
                <a:off x="9088626" y="680826"/>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ED7D31"/>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b="1" i="0" u="none" strike="noStrike" kern="0" cap="none" spc="0" normalizeH="0" baseline="0" noProof="0" dirty="0">
                    <a:ln>
                      <a:noFill/>
                    </a:ln>
                    <a:solidFill>
                      <a:prstClr val="black"/>
                    </a:solidFill>
                    <a:effectLst/>
                    <a:uLnTx/>
                    <a:uFillTx/>
                    <a:latin typeface="Calibri" panose="020F0502020204030204"/>
                    <a:ea typeface="+mn-ea"/>
                    <a:cs typeface="+mn-cs"/>
                  </a:rPr>
                  <a:t>Transporting</a:t>
                </a:r>
              </a:p>
            </p:txBody>
          </p:sp>
          <p:sp>
            <p:nvSpPr>
              <p:cNvPr id="31" name="Freeform 66">
                <a:extLst>
                  <a:ext uri="{FF2B5EF4-FFF2-40B4-BE49-F238E27FC236}">
                    <a16:creationId xmlns:a16="http://schemas.microsoft.com/office/drawing/2014/main" id="{9FCC7A0E-A2FC-DC4C-235B-20E3A52C5245}"/>
                  </a:ext>
                </a:extLst>
              </p:cNvPr>
              <p:cNvSpPr/>
              <p:nvPr/>
            </p:nvSpPr>
            <p:spPr>
              <a:xfrm>
                <a:off x="9088626" y="1255045"/>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ED7D31"/>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b="1" i="0" u="none" strike="noStrike" kern="0" cap="none" spc="0" normalizeH="0" baseline="0" noProof="0" dirty="0">
                    <a:ln>
                      <a:noFill/>
                    </a:ln>
                    <a:solidFill>
                      <a:prstClr val="black"/>
                    </a:solidFill>
                    <a:effectLst/>
                    <a:uLnTx/>
                    <a:uFillTx/>
                    <a:latin typeface="Calibri" panose="020F0502020204030204"/>
                    <a:ea typeface="+mn-ea"/>
                    <a:cs typeface="+mn-cs"/>
                  </a:rPr>
                  <a:t>Crushing</a:t>
                </a:r>
              </a:p>
            </p:txBody>
          </p:sp>
        </p:grpSp>
        <p:grpSp>
          <p:nvGrpSpPr>
            <p:cNvPr id="7" name="Group 6">
              <a:extLst>
                <a:ext uri="{FF2B5EF4-FFF2-40B4-BE49-F238E27FC236}">
                  <a16:creationId xmlns:a16="http://schemas.microsoft.com/office/drawing/2014/main" id="{7EBACC6C-C3E8-65EC-4DEE-713FE6372DCD}"/>
                </a:ext>
              </a:extLst>
            </p:cNvPr>
            <p:cNvGrpSpPr/>
            <p:nvPr/>
          </p:nvGrpSpPr>
          <p:grpSpPr>
            <a:xfrm>
              <a:off x="6150761" y="1275454"/>
              <a:ext cx="2937865" cy="2129951"/>
              <a:chOff x="7486154" y="3551921"/>
              <a:chExt cx="2937865" cy="2129951"/>
            </a:xfrm>
          </p:grpSpPr>
          <p:sp>
            <p:nvSpPr>
              <p:cNvPr id="20" name="Freeform 55">
                <a:extLst>
                  <a:ext uri="{FF2B5EF4-FFF2-40B4-BE49-F238E27FC236}">
                    <a16:creationId xmlns:a16="http://schemas.microsoft.com/office/drawing/2014/main" id="{3793EED3-2B2B-B55E-6878-540A7F51D329}"/>
                  </a:ext>
                </a:extLst>
              </p:cNvPr>
              <p:cNvSpPr/>
              <p:nvPr/>
            </p:nvSpPr>
            <p:spPr>
              <a:xfrm>
                <a:off x="8821548" y="4616897"/>
                <a:ext cx="267078" cy="861328"/>
              </a:xfrm>
              <a:custGeom>
                <a:avLst/>
                <a:gdLst/>
                <a:ahLst/>
                <a:cxnLst/>
                <a:rect l="0" t="0" r="0" b="0"/>
                <a:pathLst>
                  <a:path>
                    <a:moveTo>
                      <a:pt x="0" y="0"/>
                    </a:moveTo>
                    <a:lnTo>
                      <a:pt x="133539" y="0"/>
                    </a:lnTo>
                    <a:lnTo>
                      <a:pt x="133539" y="861328"/>
                    </a:lnTo>
                    <a:lnTo>
                      <a:pt x="267078" y="861328"/>
                    </a:lnTo>
                  </a:path>
                </a:pathLst>
              </a:custGeom>
              <a:noFill/>
              <a:ln w="12700" cap="flat" cmpd="sng" algn="ctr">
                <a:solidFill>
                  <a:srgbClr val="ED7D31">
                    <a:hueOff val="0"/>
                    <a:satOff val="0"/>
                    <a:lumOff val="0"/>
                    <a:alphaOff val="0"/>
                  </a:srgbClr>
                </a:solidFill>
                <a:prstDash val="solid"/>
                <a:miter lim="800000"/>
              </a:ln>
              <a:effectLst/>
            </p:spPr>
          </p:sp>
          <p:sp>
            <p:nvSpPr>
              <p:cNvPr id="21" name="Freeform 56">
                <a:extLst>
                  <a:ext uri="{FF2B5EF4-FFF2-40B4-BE49-F238E27FC236}">
                    <a16:creationId xmlns:a16="http://schemas.microsoft.com/office/drawing/2014/main" id="{9B3DCE14-2BFF-038F-9CC5-A41E3E53A89A}"/>
                  </a:ext>
                </a:extLst>
              </p:cNvPr>
              <p:cNvSpPr/>
              <p:nvPr/>
            </p:nvSpPr>
            <p:spPr>
              <a:xfrm>
                <a:off x="8821548" y="4616897"/>
                <a:ext cx="267078" cy="287109"/>
              </a:xfrm>
              <a:custGeom>
                <a:avLst/>
                <a:gdLst/>
                <a:ahLst/>
                <a:cxnLst/>
                <a:rect l="0" t="0" r="0" b="0"/>
                <a:pathLst>
                  <a:path>
                    <a:moveTo>
                      <a:pt x="0" y="0"/>
                    </a:moveTo>
                    <a:lnTo>
                      <a:pt x="133539" y="0"/>
                    </a:lnTo>
                    <a:lnTo>
                      <a:pt x="133539" y="287109"/>
                    </a:lnTo>
                    <a:lnTo>
                      <a:pt x="267078" y="287109"/>
                    </a:lnTo>
                  </a:path>
                </a:pathLst>
              </a:custGeom>
              <a:noFill/>
              <a:ln w="12700" cap="flat" cmpd="sng" algn="ctr">
                <a:solidFill>
                  <a:srgbClr val="ED7D31">
                    <a:hueOff val="0"/>
                    <a:satOff val="0"/>
                    <a:lumOff val="0"/>
                    <a:alphaOff val="0"/>
                  </a:srgbClr>
                </a:solidFill>
                <a:prstDash val="solid"/>
                <a:miter lim="800000"/>
              </a:ln>
              <a:effectLst/>
            </p:spPr>
          </p:sp>
          <p:sp>
            <p:nvSpPr>
              <p:cNvPr id="22" name="Freeform 57">
                <a:extLst>
                  <a:ext uri="{FF2B5EF4-FFF2-40B4-BE49-F238E27FC236}">
                    <a16:creationId xmlns:a16="http://schemas.microsoft.com/office/drawing/2014/main" id="{A85535AA-FD57-3E5E-681B-EE07D9F6A8B5}"/>
                  </a:ext>
                </a:extLst>
              </p:cNvPr>
              <p:cNvSpPr/>
              <p:nvPr/>
            </p:nvSpPr>
            <p:spPr>
              <a:xfrm>
                <a:off x="8821548" y="4329788"/>
                <a:ext cx="267078" cy="287109"/>
              </a:xfrm>
              <a:custGeom>
                <a:avLst/>
                <a:gdLst/>
                <a:ahLst/>
                <a:cxnLst/>
                <a:rect l="0" t="0" r="0" b="0"/>
                <a:pathLst>
                  <a:path>
                    <a:moveTo>
                      <a:pt x="0" y="287109"/>
                    </a:moveTo>
                    <a:lnTo>
                      <a:pt x="133539" y="287109"/>
                    </a:lnTo>
                    <a:lnTo>
                      <a:pt x="133539" y="0"/>
                    </a:lnTo>
                    <a:lnTo>
                      <a:pt x="267078" y="0"/>
                    </a:lnTo>
                  </a:path>
                </a:pathLst>
              </a:custGeom>
              <a:noFill/>
              <a:ln w="12700" cap="flat" cmpd="sng" algn="ctr">
                <a:solidFill>
                  <a:srgbClr val="ED7D31">
                    <a:hueOff val="0"/>
                    <a:satOff val="0"/>
                    <a:lumOff val="0"/>
                    <a:alphaOff val="0"/>
                  </a:srgbClr>
                </a:solidFill>
                <a:prstDash val="solid"/>
                <a:miter lim="800000"/>
              </a:ln>
              <a:effectLst/>
            </p:spPr>
          </p:sp>
          <p:sp>
            <p:nvSpPr>
              <p:cNvPr id="23" name="Freeform 58">
                <a:extLst>
                  <a:ext uri="{FF2B5EF4-FFF2-40B4-BE49-F238E27FC236}">
                    <a16:creationId xmlns:a16="http://schemas.microsoft.com/office/drawing/2014/main" id="{E2372D84-0F0D-0329-C31A-55DB3450FE7B}"/>
                  </a:ext>
                </a:extLst>
              </p:cNvPr>
              <p:cNvSpPr/>
              <p:nvPr/>
            </p:nvSpPr>
            <p:spPr>
              <a:xfrm>
                <a:off x="8821548" y="3755569"/>
                <a:ext cx="267078" cy="861328"/>
              </a:xfrm>
              <a:custGeom>
                <a:avLst/>
                <a:gdLst/>
                <a:ahLst/>
                <a:cxnLst/>
                <a:rect l="0" t="0" r="0" b="0"/>
                <a:pathLst>
                  <a:path>
                    <a:moveTo>
                      <a:pt x="0" y="861328"/>
                    </a:moveTo>
                    <a:lnTo>
                      <a:pt x="133539" y="861328"/>
                    </a:lnTo>
                    <a:lnTo>
                      <a:pt x="133539" y="0"/>
                    </a:lnTo>
                    <a:lnTo>
                      <a:pt x="267078" y="0"/>
                    </a:lnTo>
                  </a:path>
                </a:pathLst>
              </a:custGeom>
              <a:noFill/>
              <a:ln w="12700" cap="flat" cmpd="sng" algn="ctr">
                <a:solidFill>
                  <a:srgbClr val="ED7D31">
                    <a:hueOff val="0"/>
                    <a:satOff val="0"/>
                    <a:lumOff val="0"/>
                    <a:alphaOff val="0"/>
                  </a:srgbClr>
                </a:solidFill>
                <a:prstDash val="solid"/>
                <a:miter lim="800000"/>
              </a:ln>
              <a:effectLst/>
            </p:spPr>
          </p:sp>
          <p:sp>
            <p:nvSpPr>
              <p:cNvPr id="24" name="Freeform 59">
                <a:extLst>
                  <a:ext uri="{FF2B5EF4-FFF2-40B4-BE49-F238E27FC236}">
                    <a16:creationId xmlns:a16="http://schemas.microsoft.com/office/drawing/2014/main" id="{825540B8-494E-3083-EB72-BBC54E3C5A25}"/>
                  </a:ext>
                </a:extLst>
              </p:cNvPr>
              <p:cNvSpPr/>
              <p:nvPr/>
            </p:nvSpPr>
            <p:spPr>
              <a:xfrm>
                <a:off x="7486154" y="4413250"/>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5B9BD5"/>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sz="1300" b="0" i="0" u="none" strike="noStrike" kern="0" cap="none" spc="0" normalizeH="0" baseline="0" noProof="0" dirty="0">
                    <a:ln>
                      <a:noFill/>
                    </a:ln>
                    <a:solidFill>
                      <a:prstClr val="black"/>
                    </a:solidFill>
                    <a:effectLst/>
                    <a:uLnTx/>
                    <a:uFillTx/>
                    <a:latin typeface="Calibri" panose="020F0502020204030204"/>
                    <a:ea typeface="+mn-ea"/>
                    <a:cs typeface="+mn-cs"/>
                  </a:rPr>
                  <a:t>Sulfide Ore: Pyrometallurgy</a:t>
                </a:r>
              </a:p>
            </p:txBody>
          </p:sp>
          <p:sp>
            <p:nvSpPr>
              <p:cNvPr id="25" name="Freeform 60">
                <a:extLst>
                  <a:ext uri="{FF2B5EF4-FFF2-40B4-BE49-F238E27FC236}">
                    <a16:creationId xmlns:a16="http://schemas.microsoft.com/office/drawing/2014/main" id="{38104369-63BE-74F9-06D4-88204B78F072}"/>
                  </a:ext>
                </a:extLst>
              </p:cNvPr>
              <p:cNvSpPr/>
              <p:nvPr/>
            </p:nvSpPr>
            <p:spPr>
              <a:xfrm>
                <a:off x="9088626" y="3551921"/>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5B9BD5"/>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sz="1300" b="0" i="0" u="none" strike="noStrike" kern="0" cap="none" spc="0" normalizeH="0" baseline="0" noProof="0" dirty="0">
                    <a:ln>
                      <a:noFill/>
                    </a:ln>
                    <a:solidFill>
                      <a:prstClr val="black"/>
                    </a:solidFill>
                    <a:effectLst/>
                    <a:uLnTx/>
                    <a:uFillTx/>
                    <a:latin typeface="Calibri" panose="020F0502020204030204"/>
                    <a:ea typeface="+mn-ea"/>
                    <a:cs typeface="+mn-cs"/>
                  </a:rPr>
                  <a:t>Froth Floatation</a:t>
                </a:r>
              </a:p>
            </p:txBody>
          </p:sp>
          <p:sp>
            <p:nvSpPr>
              <p:cNvPr id="26" name="Freeform 61">
                <a:extLst>
                  <a:ext uri="{FF2B5EF4-FFF2-40B4-BE49-F238E27FC236}">
                    <a16:creationId xmlns:a16="http://schemas.microsoft.com/office/drawing/2014/main" id="{4F8172F9-F9D4-380C-2393-39ADF4D97DB6}"/>
                  </a:ext>
                </a:extLst>
              </p:cNvPr>
              <p:cNvSpPr/>
              <p:nvPr/>
            </p:nvSpPr>
            <p:spPr>
              <a:xfrm>
                <a:off x="9088626" y="4126140"/>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5B9BD5"/>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sz="1300" b="0" i="0" u="none" strike="noStrike" kern="0" cap="none" spc="0" normalizeH="0" baseline="0" noProof="0" dirty="0">
                    <a:ln>
                      <a:noFill/>
                    </a:ln>
                    <a:solidFill>
                      <a:prstClr val="black"/>
                    </a:solidFill>
                    <a:effectLst/>
                    <a:uLnTx/>
                    <a:uFillTx/>
                    <a:latin typeface="Calibri" panose="020F0502020204030204"/>
                    <a:ea typeface="+mn-ea"/>
                    <a:cs typeface="+mn-cs"/>
                  </a:rPr>
                  <a:t>Thickening</a:t>
                </a:r>
              </a:p>
            </p:txBody>
          </p:sp>
          <p:sp>
            <p:nvSpPr>
              <p:cNvPr id="27" name="Freeform 62">
                <a:extLst>
                  <a:ext uri="{FF2B5EF4-FFF2-40B4-BE49-F238E27FC236}">
                    <a16:creationId xmlns:a16="http://schemas.microsoft.com/office/drawing/2014/main" id="{3F734646-175F-E464-CD49-289A370EB6E0}"/>
                  </a:ext>
                </a:extLst>
              </p:cNvPr>
              <p:cNvSpPr/>
              <p:nvPr/>
            </p:nvSpPr>
            <p:spPr>
              <a:xfrm>
                <a:off x="9088626" y="4700359"/>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5B9BD5"/>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sz="1300" b="0" i="0" u="none" strike="noStrike" kern="0" cap="none" spc="0" normalizeH="0" baseline="0" noProof="0" dirty="0">
                    <a:ln>
                      <a:noFill/>
                    </a:ln>
                    <a:solidFill>
                      <a:prstClr val="black"/>
                    </a:solidFill>
                    <a:effectLst/>
                    <a:uLnTx/>
                    <a:uFillTx/>
                    <a:latin typeface="Calibri" panose="020F0502020204030204"/>
                    <a:ea typeface="+mn-ea"/>
                    <a:cs typeface="+mn-cs"/>
                  </a:rPr>
                  <a:t>Smelting</a:t>
                </a:r>
              </a:p>
            </p:txBody>
          </p:sp>
          <p:sp>
            <p:nvSpPr>
              <p:cNvPr id="28" name="Freeform 63">
                <a:extLst>
                  <a:ext uri="{FF2B5EF4-FFF2-40B4-BE49-F238E27FC236}">
                    <a16:creationId xmlns:a16="http://schemas.microsoft.com/office/drawing/2014/main" id="{EC5B829B-0EC3-3DF3-567E-F6B2D85B280E}"/>
                  </a:ext>
                </a:extLst>
              </p:cNvPr>
              <p:cNvSpPr/>
              <p:nvPr/>
            </p:nvSpPr>
            <p:spPr>
              <a:xfrm>
                <a:off x="9088626" y="5274578"/>
                <a:ext cx="1335393" cy="407294"/>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ysClr val="window" lastClr="FFFFFF"/>
              </a:solidFill>
              <a:ln w="28575" cap="flat" cmpd="sng" algn="ctr">
                <a:solidFill>
                  <a:srgbClr val="5B9BD5"/>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sz="1300" b="0" i="0" u="none" strike="noStrike" kern="0" cap="none" spc="0" normalizeH="0" baseline="0" noProof="0" dirty="0">
                    <a:ln>
                      <a:noFill/>
                    </a:ln>
                    <a:solidFill>
                      <a:prstClr val="black"/>
                    </a:solidFill>
                    <a:effectLst/>
                    <a:uLnTx/>
                    <a:uFillTx/>
                    <a:latin typeface="Calibri" panose="020F0502020204030204"/>
                    <a:ea typeface="+mn-ea"/>
                    <a:cs typeface="+mn-cs"/>
                  </a:rPr>
                  <a:t>Electrolysis</a:t>
                </a:r>
              </a:p>
            </p:txBody>
          </p:sp>
        </p:grpSp>
        <p:sp>
          <p:nvSpPr>
            <p:cNvPr id="8" name="Freeform 43">
              <a:extLst>
                <a:ext uri="{FF2B5EF4-FFF2-40B4-BE49-F238E27FC236}">
                  <a16:creationId xmlns:a16="http://schemas.microsoft.com/office/drawing/2014/main" id="{6054C7EA-ADBB-DFF3-D676-BACC24F787A6}"/>
                </a:ext>
              </a:extLst>
            </p:cNvPr>
            <p:cNvSpPr/>
            <p:nvPr/>
          </p:nvSpPr>
          <p:spPr>
            <a:xfrm>
              <a:off x="5316726" y="3054791"/>
              <a:ext cx="1335393" cy="815616"/>
            </a:xfrm>
            <a:custGeom>
              <a:avLst/>
              <a:gdLst>
                <a:gd name="connsiteX0" fmla="*/ 0 w 1335393"/>
                <a:gd name="connsiteY0" fmla="*/ 0 h 407294"/>
                <a:gd name="connsiteX1" fmla="*/ 1335393 w 1335393"/>
                <a:gd name="connsiteY1" fmla="*/ 0 h 407294"/>
                <a:gd name="connsiteX2" fmla="*/ 1335393 w 1335393"/>
                <a:gd name="connsiteY2" fmla="*/ 407294 h 407294"/>
                <a:gd name="connsiteX3" fmla="*/ 0 w 1335393"/>
                <a:gd name="connsiteY3" fmla="*/ 407294 h 407294"/>
                <a:gd name="connsiteX4" fmla="*/ 0 w 1335393"/>
                <a:gd name="connsiteY4" fmla="*/ 0 h 407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393" h="407294">
                  <a:moveTo>
                    <a:pt x="0" y="0"/>
                  </a:moveTo>
                  <a:lnTo>
                    <a:pt x="1335393" y="0"/>
                  </a:lnTo>
                  <a:lnTo>
                    <a:pt x="1335393" y="407294"/>
                  </a:lnTo>
                  <a:lnTo>
                    <a:pt x="0" y="407294"/>
                  </a:lnTo>
                  <a:lnTo>
                    <a:pt x="0" y="0"/>
                  </a:lnTo>
                  <a:close/>
                </a:path>
              </a:pathLst>
            </a:custGeom>
            <a:solidFill>
              <a:srgbClr val="ED7D31">
                <a:hueOff val="0"/>
                <a:satOff val="0"/>
                <a:lumOff val="0"/>
                <a:alphaOff val="0"/>
              </a:srgbClr>
            </a:solidFill>
            <a:ln w="28575" cap="flat" cmpd="sng" algn="ctr">
              <a:solidFill>
                <a:srgbClr val="ED7D31">
                  <a:lumMod val="75000"/>
                </a:srgbClr>
              </a:solidFill>
              <a:prstDash val="solid"/>
              <a:miter lim="800000"/>
            </a:ln>
            <a:effectLst/>
          </p:spPr>
          <p:txBody>
            <a:bodyPr spcFirstLastPara="0" vert="horz" wrap="square" lIns="8255" tIns="8255" rIns="8255" bIns="8255" numCol="1" spcCol="1270" anchor="ctr" anchorCtr="0">
              <a:noAutofit/>
            </a:bodyPr>
            <a:lstStyle/>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Calibri" panose="020F0502020204030204"/>
                  <a:ea typeface="+mn-ea"/>
                  <a:cs typeface="+mn-cs"/>
                </a:rPr>
                <a:t>Final Product:</a:t>
              </a:r>
            </a:p>
            <a:p>
              <a:pPr marL="0" marR="0" lvl="0" indent="0" algn="ctr" defTabSz="577850" eaLnBrk="1" fontAlgn="auto" latinLnBrk="0" hangingPunct="1">
                <a:lnSpc>
                  <a:spcPct val="90000"/>
                </a:lnSpc>
                <a:spcBef>
                  <a:spcPct val="0"/>
                </a:spcBef>
                <a:spcAft>
                  <a:spcPct val="3500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Calibri" panose="020F0502020204030204"/>
                  <a:ea typeface="+mn-ea"/>
                  <a:cs typeface="+mn-cs"/>
                </a:rPr>
                <a:t>99.99% pure copper cathode</a:t>
              </a:r>
            </a:p>
          </p:txBody>
        </p:sp>
        <p:cxnSp>
          <p:nvCxnSpPr>
            <p:cNvPr id="9" name="Straight Arrow Connector 8">
              <a:extLst>
                <a:ext uri="{FF2B5EF4-FFF2-40B4-BE49-F238E27FC236}">
                  <a16:creationId xmlns:a16="http://schemas.microsoft.com/office/drawing/2014/main" id="{DD5689D0-7682-CFEE-6A5F-8E5E347B3E92}"/>
                </a:ext>
              </a:extLst>
            </p:cNvPr>
            <p:cNvCxnSpPr/>
            <p:nvPr/>
          </p:nvCxnSpPr>
          <p:spPr>
            <a:xfrm flipH="1">
              <a:off x="5553075" y="1701928"/>
              <a:ext cx="257175" cy="407294"/>
            </a:xfrm>
            <a:prstGeom prst="straightConnector1">
              <a:avLst/>
            </a:prstGeom>
            <a:noFill/>
            <a:ln w="12700" cap="flat" cmpd="sng" algn="ctr">
              <a:solidFill>
                <a:srgbClr val="FFC000"/>
              </a:solidFill>
              <a:prstDash val="solid"/>
              <a:miter lim="800000"/>
              <a:tailEnd type="triangle"/>
            </a:ln>
            <a:effectLst/>
          </p:spPr>
        </p:cxnSp>
        <p:cxnSp>
          <p:nvCxnSpPr>
            <p:cNvPr id="10" name="Straight Arrow Connector 9">
              <a:extLst>
                <a:ext uri="{FF2B5EF4-FFF2-40B4-BE49-F238E27FC236}">
                  <a16:creationId xmlns:a16="http://schemas.microsoft.com/office/drawing/2014/main" id="{5EF207AD-004F-05E7-7AF5-3C0E1E626211}"/>
                </a:ext>
              </a:extLst>
            </p:cNvPr>
            <p:cNvCxnSpPr/>
            <p:nvPr/>
          </p:nvCxnSpPr>
          <p:spPr>
            <a:xfrm>
              <a:off x="6155523" y="1701928"/>
              <a:ext cx="257175" cy="407294"/>
            </a:xfrm>
            <a:prstGeom prst="straightConnector1">
              <a:avLst/>
            </a:prstGeom>
            <a:noFill/>
            <a:ln w="12700" cap="flat" cmpd="sng" algn="ctr">
              <a:solidFill>
                <a:srgbClr val="FFC000"/>
              </a:solidFill>
              <a:prstDash val="solid"/>
              <a:miter lim="800000"/>
              <a:tailEnd type="triangle"/>
            </a:ln>
            <a:effectLst/>
          </p:spPr>
        </p:cxnSp>
        <p:cxnSp>
          <p:nvCxnSpPr>
            <p:cNvPr id="11" name="Straight Arrow Connector 10">
              <a:extLst>
                <a:ext uri="{FF2B5EF4-FFF2-40B4-BE49-F238E27FC236}">
                  <a16:creationId xmlns:a16="http://schemas.microsoft.com/office/drawing/2014/main" id="{49703865-9FFD-E4FD-592E-F92A2E707271}"/>
                </a:ext>
              </a:extLst>
            </p:cNvPr>
            <p:cNvCxnSpPr/>
            <p:nvPr/>
          </p:nvCxnSpPr>
          <p:spPr>
            <a:xfrm flipH="1" flipV="1">
              <a:off x="5543550" y="2606803"/>
              <a:ext cx="257175" cy="407294"/>
            </a:xfrm>
            <a:prstGeom prst="straightConnector1">
              <a:avLst/>
            </a:prstGeom>
            <a:noFill/>
            <a:ln w="12700" cap="flat" cmpd="sng" algn="ctr">
              <a:solidFill>
                <a:srgbClr val="FFC000"/>
              </a:solidFill>
              <a:prstDash val="solid"/>
              <a:miter lim="800000"/>
              <a:headEnd type="triangle" w="med" len="med"/>
              <a:tailEnd type="none" w="med" len="med"/>
            </a:ln>
            <a:effectLst/>
          </p:spPr>
        </p:cxnSp>
        <p:cxnSp>
          <p:nvCxnSpPr>
            <p:cNvPr id="12" name="Straight Arrow Connector 11">
              <a:extLst>
                <a:ext uri="{FF2B5EF4-FFF2-40B4-BE49-F238E27FC236}">
                  <a16:creationId xmlns:a16="http://schemas.microsoft.com/office/drawing/2014/main" id="{899465E6-E0D6-F118-239A-6BA86A8C9C5F}"/>
                </a:ext>
              </a:extLst>
            </p:cNvPr>
            <p:cNvCxnSpPr/>
            <p:nvPr/>
          </p:nvCxnSpPr>
          <p:spPr>
            <a:xfrm flipV="1">
              <a:off x="6145998" y="2606803"/>
              <a:ext cx="257175" cy="407294"/>
            </a:xfrm>
            <a:prstGeom prst="straightConnector1">
              <a:avLst/>
            </a:prstGeom>
            <a:noFill/>
            <a:ln w="12700" cap="flat" cmpd="sng" algn="ctr">
              <a:solidFill>
                <a:srgbClr val="FFC000"/>
              </a:solidFill>
              <a:prstDash val="solid"/>
              <a:miter lim="800000"/>
              <a:headEnd type="triangle" w="med" len="med"/>
              <a:tailEnd type="none" w="med" len="med"/>
            </a:ln>
            <a:effectLst/>
          </p:spPr>
        </p:cxnSp>
        <p:cxnSp>
          <p:nvCxnSpPr>
            <p:cNvPr id="13" name="Straight Arrow Connector 12">
              <a:extLst>
                <a:ext uri="{FF2B5EF4-FFF2-40B4-BE49-F238E27FC236}">
                  <a16:creationId xmlns:a16="http://schemas.microsoft.com/office/drawing/2014/main" id="{F19F30C1-C566-C3B4-F74E-556DC9C0CA44}"/>
                </a:ext>
              </a:extLst>
            </p:cNvPr>
            <p:cNvCxnSpPr/>
            <p:nvPr/>
          </p:nvCxnSpPr>
          <p:spPr>
            <a:xfrm>
              <a:off x="3505650" y="1969858"/>
              <a:ext cx="0" cy="139364"/>
            </a:xfrm>
            <a:prstGeom prst="straightConnector1">
              <a:avLst/>
            </a:prstGeom>
            <a:noFill/>
            <a:ln w="12700" cap="flat" cmpd="sng" algn="ctr">
              <a:solidFill>
                <a:srgbClr val="FFC000"/>
              </a:solidFill>
              <a:prstDash val="solid"/>
              <a:miter lim="800000"/>
              <a:tailEnd type="triangle"/>
            </a:ln>
            <a:effectLst/>
          </p:spPr>
        </p:cxnSp>
        <p:cxnSp>
          <p:nvCxnSpPr>
            <p:cNvPr id="14" name="Straight Arrow Connector 13">
              <a:extLst>
                <a:ext uri="{FF2B5EF4-FFF2-40B4-BE49-F238E27FC236}">
                  <a16:creationId xmlns:a16="http://schemas.microsoft.com/office/drawing/2014/main" id="{73633077-F813-6E26-EC9C-8D3C41D77157}"/>
                </a:ext>
              </a:extLst>
            </p:cNvPr>
            <p:cNvCxnSpPr/>
            <p:nvPr/>
          </p:nvCxnSpPr>
          <p:spPr>
            <a:xfrm>
              <a:off x="3525150" y="2571638"/>
              <a:ext cx="0" cy="139364"/>
            </a:xfrm>
            <a:prstGeom prst="straightConnector1">
              <a:avLst/>
            </a:prstGeom>
            <a:noFill/>
            <a:ln w="12700" cap="flat" cmpd="sng" algn="ctr">
              <a:solidFill>
                <a:srgbClr val="FFC000"/>
              </a:solidFill>
              <a:prstDash val="solid"/>
              <a:miter lim="800000"/>
              <a:tailEnd type="triangle"/>
            </a:ln>
            <a:effectLst/>
          </p:spPr>
        </p:cxnSp>
        <p:cxnSp>
          <p:nvCxnSpPr>
            <p:cNvPr id="15" name="Straight Arrow Connector 14">
              <a:extLst>
                <a:ext uri="{FF2B5EF4-FFF2-40B4-BE49-F238E27FC236}">
                  <a16:creationId xmlns:a16="http://schemas.microsoft.com/office/drawing/2014/main" id="{3B22326F-1EFC-11AF-1C62-C6993F023B8D}"/>
                </a:ext>
              </a:extLst>
            </p:cNvPr>
            <p:cNvCxnSpPr/>
            <p:nvPr/>
          </p:nvCxnSpPr>
          <p:spPr>
            <a:xfrm>
              <a:off x="5984422" y="535244"/>
              <a:ext cx="0" cy="126695"/>
            </a:xfrm>
            <a:prstGeom prst="straightConnector1">
              <a:avLst/>
            </a:prstGeom>
            <a:noFill/>
            <a:ln w="12700" cap="flat" cmpd="sng" algn="ctr">
              <a:solidFill>
                <a:srgbClr val="FFC000"/>
              </a:solidFill>
              <a:prstDash val="solid"/>
              <a:miter lim="800000"/>
              <a:tailEnd type="triangle"/>
            </a:ln>
            <a:effectLst/>
          </p:spPr>
        </p:cxnSp>
        <p:cxnSp>
          <p:nvCxnSpPr>
            <p:cNvPr id="16" name="Straight Arrow Connector 15">
              <a:extLst>
                <a:ext uri="{FF2B5EF4-FFF2-40B4-BE49-F238E27FC236}">
                  <a16:creationId xmlns:a16="http://schemas.microsoft.com/office/drawing/2014/main" id="{373B1055-BAB3-477E-E778-1C4D6775BF67}"/>
                </a:ext>
              </a:extLst>
            </p:cNvPr>
            <p:cNvCxnSpPr/>
            <p:nvPr/>
          </p:nvCxnSpPr>
          <p:spPr>
            <a:xfrm>
              <a:off x="6003922" y="1118579"/>
              <a:ext cx="0" cy="126695"/>
            </a:xfrm>
            <a:prstGeom prst="straightConnector1">
              <a:avLst/>
            </a:prstGeom>
            <a:noFill/>
            <a:ln w="12700" cap="flat" cmpd="sng" algn="ctr">
              <a:solidFill>
                <a:srgbClr val="FFC000"/>
              </a:solidFill>
              <a:prstDash val="solid"/>
              <a:miter lim="800000"/>
              <a:tailEnd type="triangle"/>
            </a:ln>
            <a:effectLst/>
          </p:spPr>
        </p:cxnSp>
        <p:cxnSp>
          <p:nvCxnSpPr>
            <p:cNvPr id="17" name="Straight Arrow Connector 16">
              <a:extLst>
                <a:ext uri="{FF2B5EF4-FFF2-40B4-BE49-F238E27FC236}">
                  <a16:creationId xmlns:a16="http://schemas.microsoft.com/office/drawing/2014/main" id="{71C9D541-F714-7C25-C928-57E6890762ED}"/>
                </a:ext>
              </a:extLst>
            </p:cNvPr>
            <p:cNvCxnSpPr/>
            <p:nvPr/>
          </p:nvCxnSpPr>
          <p:spPr>
            <a:xfrm>
              <a:off x="8404601" y="1703068"/>
              <a:ext cx="0" cy="126695"/>
            </a:xfrm>
            <a:prstGeom prst="straightConnector1">
              <a:avLst/>
            </a:prstGeom>
            <a:noFill/>
            <a:ln w="12700" cap="flat" cmpd="sng" algn="ctr">
              <a:solidFill>
                <a:srgbClr val="FFC000"/>
              </a:solidFill>
              <a:prstDash val="solid"/>
              <a:miter lim="800000"/>
              <a:tailEnd type="triangle"/>
            </a:ln>
            <a:effectLst/>
          </p:spPr>
        </p:cxnSp>
        <p:cxnSp>
          <p:nvCxnSpPr>
            <p:cNvPr id="18" name="Straight Arrow Connector 17">
              <a:extLst>
                <a:ext uri="{FF2B5EF4-FFF2-40B4-BE49-F238E27FC236}">
                  <a16:creationId xmlns:a16="http://schemas.microsoft.com/office/drawing/2014/main" id="{52512D1C-645C-3BE6-83BD-9983DE309F9E}"/>
                </a:ext>
              </a:extLst>
            </p:cNvPr>
            <p:cNvCxnSpPr/>
            <p:nvPr/>
          </p:nvCxnSpPr>
          <p:spPr>
            <a:xfrm>
              <a:off x="8424101" y="2277483"/>
              <a:ext cx="0" cy="126695"/>
            </a:xfrm>
            <a:prstGeom prst="straightConnector1">
              <a:avLst/>
            </a:prstGeom>
            <a:noFill/>
            <a:ln w="12700" cap="flat" cmpd="sng" algn="ctr">
              <a:solidFill>
                <a:srgbClr val="FFC000"/>
              </a:solidFill>
              <a:prstDash val="solid"/>
              <a:miter lim="800000"/>
              <a:tailEnd type="triangle"/>
            </a:ln>
            <a:effectLst/>
          </p:spPr>
        </p:cxnSp>
        <p:cxnSp>
          <p:nvCxnSpPr>
            <p:cNvPr id="19" name="Straight Arrow Connector 18">
              <a:extLst>
                <a:ext uri="{FF2B5EF4-FFF2-40B4-BE49-F238E27FC236}">
                  <a16:creationId xmlns:a16="http://schemas.microsoft.com/office/drawing/2014/main" id="{66E40867-A8D8-53DD-EBB4-81C430903086}"/>
                </a:ext>
              </a:extLst>
            </p:cNvPr>
            <p:cNvCxnSpPr/>
            <p:nvPr/>
          </p:nvCxnSpPr>
          <p:spPr>
            <a:xfrm>
              <a:off x="8424930" y="2852837"/>
              <a:ext cx="0" cy="126695"/>
            </a:xfrm>
            <a:prstGeom prst="straightConnector1">
              <a:avLst/>
            </a:prstGeom>
            <a:noFill/>
            <a:ln w="12700" cap="flat" cmpd="sng" algn="ctr">
              <a:solidFill>
                <a:srgbClr val="FFC000"/>
              </a:solidFill>
              <a:prstDash val="solid"/>
              <a:miter lim="800000"/>
              <a:tailEnd type="triangle"/>
            </a:ln>
            <a:effectLst/>
          </p:spPr>
        </p:cxnSp>
      </p:grpSp>
    </p:spTree>
    <p:extLst>
      <p:ext uri="{BB962C8B-B14F-4D97-AF65-F5344CB8AC3E}">
        <p14:creationId xmlns:p14="http://schemas.microsoft.com/office/powerpoint/2010/main" val="443284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F87E1C-BA03-9EDA-F32B-84B34FD5CF31}"/>
              </a:ext>
            </a:extLst>
          </p:cNvPr>
          <p:cNvPicPr>
            <a:picLocks noChangeAspect="1"/>
          </p:cNvPicPr>
          <p:nvPr/>
        </p:nvPicPr>
        <p:blipFill>
          <a:blip r:embed="rId2"/>
          <a:stretch>
            <a:fillRect/>
          </a:stretch>
        </p:blipFill>
        <p:spPr>
          <a:xfrm>
            <a:off x="472786" y="1388585"/>
            <a:ext cx="11246428" cy="4927853"/>
          </a:xfrm>
          <a:prstGeom prst="rect">
            <a:avLst/>
          </a:prstGeom>
        </p:spPr>
      </p:pic>
    </p:spTree>
    <p:extLst>
      <p:ext uri="{BB962C8B-B14F-4D97-AF65-F5344CB8AC3E}">
        <p14:creationId xmlns:p14="http://schemas.microsoft.com/office/powerpoint/2010/main" val="3792886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86D6DD-742C-50F3-1FD7-7F2AEACA2F88}"/>
              </a:ext>
            </a:extLst>
          </p:cNvPr>
          <p:cNvSpPr>
            <a:spLocks noGrp="1"/>
          </p:cNvSpPr>
          <p:nvPr>
            <p:ph type="title"/>
          </p:nvPr>
        </p:nvSpPr>
        <p:spPr>
          <a:xfrm>
            <a:off x="341710" y="54293"/>
            <a:ext cx="5985938" cy="1299020"/>
          </a:xfrm>
        </p:spPr>
        <p:txBody>
          <a:bodyPr>
            <a:normAutofit/>
          </a:bodyPr>
          <a:lstStyle/>
          <a:p>
            <a:r>
              <a:rPr lang="en-US" sz="8000" b="1" u="sng" dirty="0">
                <a:effectLst>
                  <a:outerShdw blurRad="38100" dist="38100" dir="2700000" algn="tl">
                    <a:srgbClr val="000000">
                      <a:alpha val="43137"/>
                    </a:srgbClr>
                  </a:outerShdw>
                </a:effectLst>
              </a:rPr>
              <a:t>Contents</a:t>
            </a:r>
            <a:endParaRPr lang="en-IN" sz="8000" b="1" u="sng" dirty="0">
              <a:effectLst>
                <a:outerShdw blurRad="38100" dist="38100" dir="2700000" algn="tl">
                  <a:srgbClr val="000000">
                    <a:alpha val="43137"/>
                  </a:srgbClr>
                </a:outerShdw>
              </a:effectLst>
            </a:endParaRPr>
          </a:p>
        </p:txBody>
      </p:sp>
      <p:sp>
        <p:nvSpPr>
          <p:cNvPr id="6" name="Text Placeholder 5">
            <a:extLst>
              <a:ext uri="{FF2B5EF4-FFF2-40B4-BE49-F238E27FC236}">
                <a16:creationId xmlns:a16="http://schemas.microsoft.com/office/drawing/2014/main" id="{1A4D1612-33FD-2266-0676-7ACF79338D5F}"/>
              </a:ext>
            </a:extLst>
          </p:cNvPr>
          <p:cNvSpPr>
            <a:spLocks noGrp="1"/>
          </p:cNvSpPr>
          <p:nvPr>
            <p:ph type="body" idx="1"/>
          </p:nvPr>
        </p:nvSpPr>
        <p:spPr>
          <a:xfrm>
            <a:off x="265176" y="1520792"/>
            <a:ext cx="5985938" cy="5005136"/>
          </a:xfrm>
        </p:spPr>
        <p:txBody>
          <a:bodyPr>
            <a:normAutofit/>
          </a:bodyPr>
          <a:lstStyle/>
          <a:p>
            <a:pPr marL="342900" indent="-342900">
              <a:buFont typeface="Wingdings" panose="05000000000000000000" pitchFamily="2" charset="2"/>
              <a:buChar char="q"/>
            </a:pPr>
            <a:r>
              <a:rPr lang="en-US" sz="3600" cap="none" dirty="0"/>
              <a:t>Introduction</a:t>
            </a:r>
          </a:p>
          <a:p>
            <a:pPr marL="342900" indent="-342900">
              <a:buFont typeface="Wingdings" panose="05000000000000000000" pitchFamily="2" charset="2"/>
              <a:buChar char="q"/>
            </a:pPr>
            <a:r>
              <a:rPr lang="en-US" sz="3600" cap="none" dirty="0"/>
              <a:t>Overview of the process</a:t>
            </a:r>
          </a:p>
          <a:p>
            <a:pPr marL="342900" indent="-342900">
              <a:buFont typeface="Wingdings" panose="05000000000000000000" pitchFamily="2" charset="2"/>
              <a:buChar char="q"/>
            </a:pPr>
            <a:r>
              <a:rPr lang="en-US" sz="3600" cap="none" dirty="0">
                <a:solidFill>
                  <a:schemeClr val="dk1"/>
                </a:solidFill>
                <a:latin typeface="Times New Roman"/>
                <a:ea typeface="Times New Roman"/>
                <a:cs typeface="Times New Roman"/>
                <a:sym typeface="Times New Roman"/>
              </a:rPr>
              <a:t>Hazardous wastes generated</a:t>
            </a:r>
          </a:p>
          <a:p>
            <a:pPr marL="342900" indent="-342900">
              <a:buFont typeface="Wingdings" panose="05000000000000000000" pitchFamily="2" charset="2"/>
              <a:buChar char="q"/>
            </a:pPr>
            <a:r>
              <a:rPr lang="en-US" sz="3600" cap="none" dirty="0">
                <a:solidFill>
                  <a:schemeClr val="dk1"/>
                </a:solidFill>
                <a:latin typeface="Times New Roman"/>
                <a:ea typeface="Times New Roman"/>
                <a:cs typeface="Times New Roman"/>
                <a:sym typeface="Times New Roman"/>
              </a:rPr>
              <a:t>Treatment</a:t>
            </a:r>
          </a:p>
          <a:p>
            <a:pPr marL="342900" indent="-342900">
              <a:buFont typeface="Wingdings" panose="05000000000000000000" pitchFamily="2" charset="2"/>
              <a:buChar char="q"/>
            </a:pPr>
            <a:r>
              <a:rPr lang="en-US" sz="3600" cap="none" dirty="0">
                <a:solidFill>
                  <a:schemeClr val="dk1"/>
                </a:solidFill>
                <a:latin typeface="Times New Roman"/>
                <a:ea typeface="Times New Roman"/>
                <a:cs typeface="Times New Roman"/>
                <a:sym typeface="Times New Roman"/>
              </a:rPr>
              <a:t>Waste Water Treatment : Chemical Precipitation method </a:t>
            </a:r>
          </a:p>
          <a:p>
            <a:pPr marL="342900" indent="-342900">
              <a:buFont typeface="Wingdings" panose="05000000000000000000" pitchFamily="2" charset="2"/>
              <a:buChar char="q"/>
            </a:pPr>
            <a:endParaRPr lang="en-US" sz="3600" cap="none" dirty="0">
              <a:solidFill>
                <a:schemeClr val="dk1"/>
              </a:solidFill>
              <a:latin typeface="Times New Roman"/>
              <a:ea typeface="Times New Roman"/>
              <a:cs typeface="Times New Roman"/>
              <a:sym typeface="Times New Roman"/>
            </a:endParaRPr>
          </a:p>
          <a:p>
            <a:pPr marL="342900" indent="-342900">
              <a:buFont typeface="Wingdings" panose="05000000000000000000" pitchFamily="2" charset="2"/>
              <a:buChar char="q"/>
            </a:pPr>
            <a:endParaRPr lang="en-US" sz="3600" cap="none" dirty="0"/>
          </a:p>
        </p:txBody>
      </p:sp>
      <p:pic>
        <p:nvPicPr>
          <p:cNvPr id="1026" name="Picture 2">
            <a:extLst>
              <a:ext uri="{FF2B5EF4-FFF2-40B4-BE49-F238E27FC236}">
                <a16:creationId xmlns:a16="http://schemas.microsoft.com/office/drawing/2014/main" id="{6F711AE6-4A25-BF00-D07F-6C52D6BE52D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7139"/>
          <a:stretch/>
        </p:blipFill>
        <p:spPr bwMode="auto">
          <a:xfrm>
            <a:off x="6327648" y="567501"/>
            <a:ext cx="5589238" cy="5212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3058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wipe(left)">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wipe(left)">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wipe(left)">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wipe(left)">
                                      <p:cBhvr>
                                        <p:cTn id="27"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4">
            <a:extLst>
              <a:ext uri="{FF2B5EF4-FFF2-40B4-BE49-F238E27FC236}">
                <a16:creationId xmlns:a16="http://schemas.microsoft.com/office/drawing/2014/main" id="{E215DB16-51CE-1028-E0A3-D8B88286727E}"/>
              </a:ext>
            </a:extLst>
          </p:cNvPr>
          <p:cNvSpPr txBox="1">
            <a:spLocks/>
          </p:cNvSpPr>
          <p:nvPr/>
        </p:nvSpPr>
        <p:spPr>
          <a:xfrm>
            <a:off x="195406" y="0"/>
            <a:ext cx="5327570" cy="1013096"/>
          </a:xfrm>
          <a:prstGeom prst="rect">
            <a:avLst/>
          </a:prstGeom>
        </p:spPr>
        <p:txBody>
          <a:bodyPr>
            <a:normAutofit/>
          </a:bodyPr>
          <a:lst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a:lstStyle>
          <a:p>
            <a:r>
              <a:rPr lang="en-US" sz="6000" b="1" u="sng" dirty="0">
                <a:solidFill>
                  <a:srgbClr val="0070C0"/>
                </a:solidFill>
                <a:effectLst>
                  <a:outerShdw blurRad="38100" dist="38100" dir="2700000" algn="tl">
                    <a:srgbClr val="000000">
                      <a:alpha val="43137"/>
                    </a:srgbClr>
                  </a:outerShdw>
                </a:effectLst>
              </a:rPr>
              <a:t>Introduction</a:t>
            </a:r>
            <a:endParaRPr lang="en-IN" sz="6000" b="1" u="sng" dirty="0">
              <a:solidFill>
                <a:srgbClr val="0070C0"/>
              </a:solidFill>
              <a:effectLst>
                <a:outerShdw blurRad="38100" dist="38100" dir="2700000" algn="tl">
                  <a:srgbClr val="000000">
                    <a:alpha val="43137"/>
                  </a:srgbClr>
                </a:outerShdw>
              </a:effectLst>
            </a:endParaRPr>
          </a:p>
        </p:txBody>
      </p: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D0F76A0F-BD36-D4A2-28D8-FE026DBBF601}"/>
                  </a:ext>
                </a:extLst>
              </p:cNvPr>
              <p:cNvSpPr txBox="1"/>
              <p:nvPr/>
            </p:nvSpPr>
            <p:spPr>
              <a:xfrm>
                <a:off x="195406" y="875337"/>
                <a:ext cx="11694842" cy="5982663"/>
              </a:xfrm>
              <a:prstGeom prst="rect">
                <a:avLst/>
              </a:prstGeom>
              <a:noFill/>
            </p:spPr>
            <p:txBody>
              <a:bodyPr wrap="square" rtlCol="0">
                <a:spAutoFit/>
              </a:bodyPr>
              <a:lstStyle/>
              <a:p>
                <a:pPr marL="285750" indent="-285750">
                  <a:lnSpc>
                    <a:spcPct val="125000"/>
                  </a:lnSpc>
                  <a:buFont typeface="Wingdings" panose="05000000000000000000" pitchFamily="2" charset="2"/>
                  <a:buChar char="q"/>
                </a:pPr>
                <a:r>
                  <a:rPr lang="en-US" sz="2200" b="1" i="0" u="none" strike="noStrike" dirty="0">
                    <a:solidFill>
                      <a:srgbClr val="A34500"/>
                    </a:solidFill>
                    <a:effectLst/>
                    <a:latin typeface="Open Sans" panose="020B0606030504020204" pitchFamily="34" charset="0"/>
                  </a:rPr>
                  <a:t>Hindustan Copper Limited (HCL),</a:t>
                </a:r>
                <a:r>
                  <a:rPr lang="en-US" sz="2200" b="0" i="0" dirty="0">
                    <a:solidFill>
                      <a:srgbClr val="333333"/>
                    </a:solidFill>
                    <a:effectLst/>
                    <a:latin typeface="Open Sans" panose="020B0606030504020204" pitchFamily="34" charset="0"/>
                  </a:rPr>
                  <a:t> a Government of India (</a:t>
                </a:r>
                <a:r>
                  <a:rPr lang="en-US" sz="2200" b="0" i="0" dirty="0" err="1">
                    <a:solidFill>
                      <a:srgbClr val="333333"/>
                    </a:solidFill>
                    <a:effectLst/>
                    <a:latin typeface="Open Sans" panose="020B0606030504020204" pitchFamily="34" charset="0"/>
                  </a:rPr>
                  <a:t>GoI</a:t>
                </a:r>
                <a:r>
                  <a:rPr lang="en-US" sz="2200" b="0" i="0" dirty="0">
                    <a:solidFill>
                      <a:srgbClr val="333333"/>
                    </a:solidFill>
                    <a:effectLst/>
                    <a:latin typeface="Open Sans" panose="020B0606030504020204" pitchFamily="34" charset="0"/>
                  </a:rPr>
                  <a:t>) Enterprise under the administrative control of the Ministry of Mines, was incorporated on 9th November 1967 under the Companies Act., 1956. </a:t>
                </a:r>
              </a:p>
              <a:p>
                <a:pPr marL="285750" indent="-285750">
                  <a:lnSpc>
                    <a:spcPct val="125000"/>
                  </a:lnSpc>
                  <a:buFont typeface="Wingdings" panose="05000000000000000000" pitchFamily="2" charset="2"/>
                  <a:buChar char="q"/>
                </a:pPr>
                <a:r>
                  <a:rPr lang="en-US" sz="2200" b="0" i="0" dirty="0">
                    <a:solidFill>
                      <a:srgbClr val="333333"/>
                    </a:solidFill>
                    <a:effectLst/>
                    <a:latin typeface="Open Sans" panose="020B0606030504020204" pitchFamily="34" charset="0"/>
                  </a:rPr>
                  <a:t>It is the only company in India engaged in mining of copper ore and owns all the operating mining lease of Copper ore and also the only integrated producer of refined copper (vertically integrated company).</a:t>
                </a:r>
              </a:p>
              <a:p>
                <a:pPr marL="285750" indent="-285750">
                  <a:lnSpc>
                    <a:spcPct val="125000"/>
                  </a:lnSpc>
                  <a:buFont typeface="Wingdings" panose="05000000000000000000" pitchFamily="2" charset="2"/>
                  <a:buChar char="q"/>
                </a:pPr>
                <a:r>
                  <a:rPr lang="en-US" sz="2200" b="0" i="0" dirty="0">
                    <a:solidFill>
                      <a:srgbClr val="333333"/>
                    </a:solidFill>
                    <a:effectLst/>
                    <a:latin typeface="Open Sans" panose="020B0606030504020204" pitchFamily="34" charset="0"/>
                  </a:rPr>
                  <a:t>The Company has the facilities for production &amp; marketing of copper concentrate, copper cathodes, continuous cast copper rod and by-products, such as anode slime (containing gold, silver, etc.), copper sulphate and </a:t>
                </a:r>
                <a:r>
                  <a:rPr lang="en-US" sz="2200" b="0" i="0" dirty="0" err="1">
                    <a:solidFill>
                      <a:srgbClr val="333333"/>
                    </a:solidFill>
                    <a:effectLst/>
                    <a:latin typeface="Open Sans" panose="020B0606030504020204" pitchFamily="34" charset="0"/>
                  </a:rPr>
                  <a:t>sulphuric</a:t>
                </a:r>
                <a:r>
                  <a:rPr lang="en-US" sz="2200" b="0" i="0" dirty="0">
                    <a:solidFill>
                      <a:srgbClr val="333333"/>
                    </a:solidFill>
                    <a:effectLst/>
                    <a:latin typeface="Open Sans" panose="020B0606030504020204" pitchFamily="34" charset="0"/>
                  </a:rPr>
                  <a:t> acid. </a:t>
                </a:r>
              </a:p>
              <a:p>
                <a:pPr marL="285750" indent="-285750">
                  <a:lnSpc>
                    <a:spcPct val="125000"/>
                  </a:lnSpc>
                  <a:buFont typeface="Wingdings" panose="05000000000000000000" pitchFamily="2" charset="2"/>
                  <a:buChar char="q"/>
                </a:pPr>
                <a:r>
                  <a:rPr lang="en-US" sz="2200" b="0" i="0" dirty="0">
                    <a:solidFill>
                      <a:srgbClr val="333333"/>
                    </a:solidFill>
                    <a:effectLst/>
                    <a:latin typeface="Open Sans" panose="020B0606030504020204" pitchFamily="34" charset="0"/>
                  </a:rPr>
                  <a:t>Presently, company is focusing on mining &amp; beneficiation operation and is primarily selling copper concentrate as the main </a:t>
                </a:r>
                <a:r>
                  <a:rPr lang="en-US" sz="2200" dirty="0">
                    <a:solidFill>
                      <a:srgbClr val="333333"/>
                    </a:solidFill>
                    <a:latin typeface="Open Sans" panose="020B0606030504020204" pitchFamily="34" charset="0"/>
                  </a:rPr>
                  <a:t>product. The Ore of </a:t>
                </a:r>
                <a:r>
                  <a:rPr lang="en-US" sz="2200" dirty="0" err="1">
                    <a:solidFill>
                      <a:srgbClr val="333333"/>
                    </a:solidFill>
                    <a:latin typeface="Open Sans" panose="020B0606030504020204" pitchFamily="34" charset="0"/>
                  </a:rPr>
                  <a:t>Malanjkhand</a:t>
                </a:r>
                <a:r>
                  <a:rPr lang="en-US" sz="2200" dirty="0">
                    <a:solidFill>
                      <a:srgbClr val="333333"/>
                    </a:solidFill>
                    <a:latin typeface="Open Sans" panose="020B0606030504020204" pitchFamily="34" charset="0"/>
                  </a:rPr>
                  <a:t> open pit mines have - 90% </a:t>
                </a:r>
                <a:r>
                  <a:rPr lang="en-US" sz="2200" dirty="0" err="1">
                    <a:solidFill>
                      <a:srgbClr val="333333"/>
                    </a:solidFill>
                    <a:latin typeface="Open Sans" panose="020B0606030504020204" pitchFamily="34" charset="0"/>
                  </a:rPr>
                  <a:t>Chalcopyrites</a:t>
                </a:r>
                <a:r>
                  <a:rPr lang="en-US" sz="2200" dirty="0">
                    <a:solidFill>
                      <a:srgbClr val="333333"/>
                    </a:solidFill>
                    <a:latin typeface="Open Sans" panose="020B0606030504020204" pitchFamily="34" charset="0"/>
                  </a:rPr>
                  <a:t> (</a:t>
                </a:r>
                <a14:m>
                  <m:oMath xmlns:m="http://schemas.openxmlformats.org/officeDocument/2006/math">
                    <m:r>
                      <a:rPr lang="en-US" sz="2200" b="0" i="1" smtClean="0">
                        <a:solidFill>
                          <a:srgbClr val="333333"/>
                        </a:solidFill>
                        <a:latin typeface="Cambria Math" panose="02040503050406030204" pitchFamily="18" charset="0"/>
                      </a:rPr>
                      <m:t>𝐶𝑢𝐹𝑒</m:t>
                    </m:r>
                    <m:sSub>
                      <m:sSubPr>
                        <m:ctrlPr>
                          <a:rPr lang="en-US" sz="2200" b="0" i="1" smtClean="0">
                            <a:solidFill>
                              <a:srgbClr val="333333"/>
                            </a:solidFill>
                            <a:latin typeface="Cambria Math" panose="02040503050406030204" pitchFamily="18" charset="0"/>
                          </a:rPr>
                        </m:ctrlPr>
                      </m:sSubPr>
                      <m:e>
                        <m:r>
                          <a:rPr lang="en-US" sz="2200" b="0" i="1" smtClean="0">
                            <a:solidFill>
                              <a:srgbClr val="333333"/>
                            </a:solidFill>
                            <a:latin typeface="Cambria Math" panose="02040503050406030204" pitchFamily="18" charset="0"/>
                          </a:rPr>
                          <m:t>𝑆</m:t>
                        </m:r>
                      </m:e>
                      <m:sub>
                        <m:r>
                          <a:rPr lang="en-US" sz="2200" b="0" i="1" smtClean="0">
                            <a:solidFill>
                              <a:srgbClr val="333333"/>
                            </a:solidFill>
                            <a:latin typeface="Cambria Math" panose="02040503050406030204" pitchFamily="18" charset="0"/>
                          </a:rPr>
                          <m:t>2</m:t>
                        </m:r>
                      </m:sub>
                    </m:sSub>
                    <m:r>
                      <a:rPr lang="en-US" sz="2200" b="0" i="0" smtClean="0">
                        <a:solidFill>
                          <a:srgbClr val="333333"/>
                        </a:solidFill>
                        <a:latin typeface="Cambria Math" panose="02040503050406030204" pitchFamily="18" charset="0"/>
                      </a:rPr>
                      <m:t>)</m:t>
                    </m:r>
                  </m:oMath>
                </a14:m>
                <a:r>
                  <a:rPr lang="en-US" sz="2200" dirty="0">
                    <a:solidFill>
                      <a:srgbClr val="333333"/>
                    </a:solidFill>
                    <a:latin typeface="Open Sans" panose="020B0606030504020204" pitchFamily="34" charset="0"/>
                  </a:rPr>
                  <a:t> and 10% [Cuprite(</a:t>
                </a:r>
                <a14:m>
                  <m:oMath xmlns:m="http://schemas.openxmlformats.org/officeDocument/2006/math">
                    <m:r>
                      <a:rPr lang="en-US" sz="2200" b="0" i="1" smtClean="0">
                        <a:solidFill>
                          <a:srgbClr val="333333"/>
                        </a:solidFill>
                        <a:latin typeface="Cambria Math" panose="02040503050406030204" pitchFamily="18" charset="0"/>
                      </a:rPr>
                      <m:t>𝐶𝑢𝑂</m:t>
                    </m:r>
                  </m:oMath>
                </a14:m>
                <a:r>
                  <a:rPr lang="en-US" sz="2200" dirty="0">
                    <a:solidFill>
                      <a:srgbClr val="333333"/>
                    </a:solidFill>
                    <a:latin typeface="Open Sans" panose="020B0606030504020204" pitchFamily="34" charset="0"/>
                  </a:rPr>
                  <a:t>) and </a:t>
                </a:r>
                <a:r>
                  <a:rPr lang="en-US" sz="2200" dirty="0" err="1">
                    <a:solidFill>
                      <a:srgbClr val="333333"/>
                    </a:solidFill>
                    <a:latin typeface="Open Sans" panose="020B0606030504020204" pitchFamily="34" charset="0"/>
                  </a:rPr>
                  <a:t>Sulphide</a:t>
                </a:r>
                <a:r>
                  <a:rPr lang="en-US" sz="2200" dirty="0">
                    <a:solidFill>
                      <a:srgbClr val="333333"/>
                    </a:solidFill>
                    <a:latin typeface="Open Sans" panose="020B0606030504020204" pitchFamily="34" charset="0"/>
                  </a:rPr>
                  <a:t> ores] </a:t>
                </a:r>
                <a:endParaRPr lang="en-US" sz="2200" b="0" i="0" dirty="0">
                  <a:solidFill>
                    <a:srgbClr val="333333"/>
                  </a:solidFill>
                  <a:effectLst/>
                  <a:latin typeface="Open Sans" panose="020B0606030504020204" pitchFamily="34" charset="0"/>
                </a:endParaRPr>
              </a:p>
              <a:p>
                <a:pPr marL="285750" indent="-285750">
                  <a:lnSpc>
                    <a:spcPct val="125000"/>
                  </a:lnSpc>
                  <a:buFont typeface="Wingdings" panose="05000000000000000000" pitchFamily="2" charset="2"/>
                  <a:buChar char="q"/>
                </a:pPr>
                <a:r>
                  <a:rPr lang="en-US" sz="2200" b="0" i="0" dirty="0">
                    <a:solidFill>
                      <a:srgbClr val="333333"/>
                    </a:solidFill>
                    <a:effectLst/>
                    <a:latin typeface="Open Sans" panose="020B0606030504020204" pitchFamily="34" charset="0"/>
                  </a:rPr>
                  <a:t>In the concluded financial year 2022-23, the Company has earned a net profit (PAT) of Rs 295.31 crore against a sales turnover of Rs 1660.63 crore.</a:t>
                </a:r>
                <a:endParaRPr lang="en-IN" sz="2200" dirty="0"/>
              </a:p>
            </p:txBody>
          </p:sp>
        </mc:Choice>
        <mc:Fallback>
          <p:sp>
            <p:nvSpPr>
              <p:cNvPr id="7" name="TextBox 6">
                <a:extLst>
                  <a:ext uri="{FF2B5EF4-FFF2-40B4-BE49-F238E27FC236}">
                    <a16:creationId xmlns:a16="http://schemas.microsoft.com/office/drawing/2014/main" id="{D0F76A0F-BD36-D4A2-28D8-FE026DBBF601}"/>
                  </a:ext>
                </a:extLst>
              </p:cNvPr>
              <p:cNvSpPr txBox="1">
                <a:spLocks noRot="1" noChangeAspect="1" noMove="1" noResize="1" noEditPoints="1" noAdjustHandles="1" noChangeArrowheads="1" noChangeShapeType="1" noTextEdit="1"/>
              </p:cNvSpPr>
              <p:nvPr/>
            </p:nvSpPr>
            <p:spPr>
              <a:xfrm>
                <a:off x="195406" y="875337"/>
                <a:ext cx="11694842" cy="5982663"/>
              </a:xfrm>
              <a:prstGeom prst="rect">
                <a:avLst/>
              </a:prstGeom>
              <a:blipFill>
                <a:blip r:embed="rId2"/>
                <a:stretch>
                  <a:fillRect l="-573" r="-834" b="-1121"/>
                </a:stretch>
              </a:blipFill>
            </p:spPr>
            <p:txBody>
              <a:bodyPr/>
              <a:lstStyle/>
              <a:p>
                <a:r>
                  <a:rPr lang="en-IN">
                    <a:noFill/>
                  </a:rPr>
                  <a:t> </a:t>
                </a:r>
              </a:p>
            </p:txBody>
          </p:sp>
        </mc:Fallback>
      </mc:AlternateContent>
    </p:spTree>
    <p:extLst>
      <p:ext uri="{BB962C8B-B14F-4D97-AF65-F5344CB8AC3E}">
        <p14:creationId xmlns:p14="http://schemas.microsoft.com/office/powerpoint/2010/main" val="2457905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left)">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wipe(left)">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wipe(left)">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wipe(left)">
                                      <p:cBhvr>
                                        <p:cTn id="22" dur="500"/>
                                        <p:tgtEl>
                                          <p:spTgt spid="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7">
                                            <p:txEl>
                                              <p:pRg st="4" end="4"/>
                                            </p:txEl>
                                          </p:spTgt>
                                        </p:tgtEl>
                                        <p:attrNameLst>
                                          <p:attrName>style.visibility</p:attrName>
                                        </p:attrNameLst>
                                      </p:cBhvr>
                                      <p:to>
                                        <p:strVal val="visible"/>
                                      </p:to>
                                    </p:set>
                                    <p:animEffect transition="in" filter="wipe(left)">
                                      <p:cBhvr>
                                        <p:cTn id="27"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A7EE8-B893-9B0E-F655-C85C5BC71358}"/>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96D06218-DC19-5386-3DA0-8C26F8307B24}"/>
              </a:ext>
            </a:extLst>
          </p:cNvPr>
          <p:cNvSpPr>
            <a:spLocks noGrp="1"/>
          </p:cNvSpPr>
          <p:nvPr>
            <p:ph type="body" idx="1"/>
          </p:nvPr>
        </p:nvSpPr>
        <p:spPr/>
        <p:txBody>
          <a:bodyPr/>
          <a:lstStyle/>
          <a:p>
            <a:endParaRPr lang="en-IN"/>
          </a:p>
        </p:txBody>
      </p:sp>
      <p:pic>
        <p:nvPicPr>
          <p:cNvPr id="2050" name="Picture 2" descr="No photo description available.">
            <a:extLst>
              <a:ext uri="{FF2B5EF4-FFF2-40B4-BE49-F238E27FC236}">
                <a16:creationId xmlns:a16="http://schemas.microsoft.com/office/drawing/2014/main" id="{2E0965A8-96CB-676C-7E4B-A30E1453FD0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6875"/>
          <a:stretch/>
        </p:blipFill>
        <p:spPr bwMode="auto">
          <a:xfrm>
            <a:off x="-772032" y="0"/>
            <a:ext cx="14066664"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9601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1C243-6720-E8CB-7785-E776A57E96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E86E5D-7F99-E75E-71D8-3B402A63194B}"/>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11683542-B944-B769-4B77-0084E52900EA}"/>
              </a:ext>
            </a:extLst>
          </p:cNvPr>
          <p:cNvSpPr>
            <a:spLocks noGrp="1"/>
          </p:cNvSpPr>
          <p:nvPr>
            <p:ph type="body" idx="1"/>
          </p:nvPr>
        </p:nvSpPr>
        <p:spPr/>
        <p:txBody>
          <a:bodyPr/>
          <a:lstStyle/>
          <a:p>
            <a:endParaRPr lang="en-IN"/>
          </a:p>
        </p:txBody>
      </p:sp>
      <p:pic>
        <p:nvPicPr>
          <p:cNvPr id="2052" name="Picture 4" descr="No photo description available.">
            <a:extLst>
              <a:ext uri="{FF2B5EF4-FFF2-40B4-BE49-F238E27FC236}">
                <a16:creationId xmlns:a16="http://schemas.microsoft.com/office/drawing/2014/main" id="{2AD3B5B8-5F21-FAAD-4E06-35BA46C90C3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49" t="17012" r="1565" b="1511"/>
          <a:stretch/>
        </p:blipFill>
        <p:spPr bwMode="auto">
          <a:xfrm>
            <a:off x="-1" y="12700"/>
            <a:ext cx="12262969" cy="6845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4600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a:extLst>
              <a:ext uri="{FF2B5EF4-FFF2-40B4-BE49-F238E27FC236}">
                <a16:creationId xmlns:a16="http://schemas.microsoft.com/office/drawing/2014/main" id="{1DC0238C-C1C1-C265-15E2-962289CE8357}"/>
              </a:ext>
            </a:extLst>
          </p:cNvPr>
          <p:cNvSpPr txBox="1">
            <a:spLocks noGrp="1"/>
          </p:cNvSpPr>
          <p:nvPr>
            <p:ph type="title"/>
          </p:nvPr>
        </p:nvSpPr>
        <p:spPr>
          <a:xfrm>
            <a:off x="6477003" y="5553369"/>
            <a:ext cx="5641204" cy="1114213"/>
          </a:xfrm>
          <a:prstGeom prst="rect">
            <a:avLst/>
          </a:prstGeom>
        </p:spPr>
        <p:txBody>
          <a:bodyPr>
            <a:normAutofit fontScale="92500"/>
          </a:bodyPr>
          <a:lst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a:lstStyle>
          <a:p>
            <a:r>
              <a:rPr lang="en-US" sz="5400" b="1" u="sng" dirty="0">
                <a:solidFill>
                  <a:srgbClr val="0070C0"/>
                </a:solidFill>
                <a:effectLst>
                  <a:outerShdw blurRad="38100" dist="38100" dir="2700000" algn="tl">
                    <a:srgbClr val="000000">
                      <a:alpha val="43137"/>
                    </a:srgbClr>
                  </a:outerShdw>
                </a:effectLst>
              </a:rPr>
              <a:t>Overview of  Process</a:t>
            </a:r>
            <a:endParaRPr lang="en-IN" sz="5400" b="1" u="sng" dirty="0">
              <a:solidFill>
                <a:srgbClr val="0070C0"/>
              </a:solidFill>
              <a:effectLst>
                <a:outerShdw blurRad="38100" dist="38100" dir="2700000" algn="tl">
                  <a:srgbClr val="000000">
                    <a:alpha val="43137"/>
                  </a:srgbClr>
                </a:outerShdw>
              </a:effectLst>
            </a:endParaRPr>
          </a:p>
        </p:txBody>
      </p:sp>
      <p:pic>
        <p:nvPicPr>
          <p:cNvPr id="3074" name="Picture 2" descr="Flotation beneficiation for copper ore">
            <a:extLst>
              <a:ext uri="{FF2B5EF4-FFF2-40B4-BE49-F238E27FC236}">
                <a16:creationId xmlns:a16="http://schemas.microsoft.com/office/drawing/2014/main" id="{BE597A4D-F63C-C435-0CDD-70F93A32E1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715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CC1146BC-69A1-83D3-11DB-CFAED3D355D2}"/>
              </a:ext>
            </a:extLst>
          </p:cNvPr>
          <p:cNvPicPr>
            <a:picLocks noChangeAspect="1"/>
          </p:cNvPicPr>
          <p:nvPr/>
        </p:nvPicPr>
        <p:blipFill>
          <a:blip r:embed="rId3"/>
          <a:stretch>
            <a:fillRect/>
          </a:stretch>
        </p:blipFill>
        <p:spPr>
          <a:xfrm>
            <a:off x="12499891" y="-1592835"/>
            <a:ext cx="3245017" cy="3397425"/>
          </a:xfrm>
          <a:prstGeom prst="rect">
            <a:avLst/>
          </a:prstGeom>
        </p:spPr>
      </p:pic>
      <p:pic>
        <p:nvPicPr>
          <p:cNvPr id="10" name="Picture 9">
            <a:extLst>
              <a:ext uri="{FF2B5EF4-FFF2-40B4-BE49-F238E27FC236}">
                <a16:creationId xmlns:a16="http://schemas.microsoft.com/office/drawing/2014/main" id="{53196A77-71F2-2714-DC76-3C60C1474833}"/>
              </a:ext>
            </a:extLst>
          </p:cNvPr>
          <p:cNvPicPr>
            <a:picLocks noChangeAspect="1"/>
          </p:cNvPicPr>
          <p:nvPr/>
        </p:nvPicPr>
        <p:blipFill>
          <a:blip r:embed="rId3"/>
          <a:srcRect b="17061"/>
          <a:stretch/>
        </p:blipFill>
        <p:spPr>
          <a:xfrm>
            <a:off x="262287" y="105878"/>
            <a:ext cx="1085249" cy="884775"/>
          </a:xfrm>
          <a:prstGeom prst="rect">
            <a:avLst/>
          </a:prstGeom>
        </p:spPr>
      </p:pic>
      <p:pic>
        <p:nvPicPr>
          <p:cNvPr id="3076" name="Picture 4" descr="flotation separators">
            <a:extLst>
              <a:ext uri="{FF2B5EF4-FFF2-40B4-BE49-F238E27FC236}">
                <a16:creationId xmlns:a16="http://schemas.microsoft.com/office/drawing/2014/main" id="{9D3E9FC1-1C56-319E-5679-D19E1E93E7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3136" y="0"/>
            <a:ext cx="5868863" cy="4227808"/>
          </a:xfrm>
          <a:prstGeom prst="rect">
            <a:avLst/>
          </a:prstGeom>
          <a:noFill/>
          <a:extLst>
            <a:ext uri="{909E8E84-426E-40DD-AFC4-6F175D3DCCD1}">
              <a14:hiddenFill xmlns:a14="http://schemas.microsoft.com/office/drawing/2010/main">
                <a:solidFill>
                  <a:srgbClr val="FFFFFF"/>
                </a:solidFill>
              </a14:hiddenFill>
            </a:ext>
          </a:extLst>
        </p:spPr>
      </p:pic>
      <p:sp>
        <p:nvSpPr>
          <p:cNvPr id="21" name="Arrow: Bent 20">
            <a:extLst>
              <a:ext uri="{FF2B5EF4-FFF2-40B4-BE49-F238E27FC236}">
                <a16:creationId xmlns:a16="http://schemas.microsoft.com/office/drawing/2014/main" id="{1AC7B1BE-658F-E9F2-F4D8-11E9DBDC2EB5}"/>
              </a:ext>
            </a:extLst>
          </p:cNvPr>
          <p:cNvSpPr/>
          <p:nvPr/>
        </p:nvSpPr>
        <p:spPr>
          <a:xfrm rot="5400000" flipH="1">
            <a:off x="4900970" y="3187671"/>
            <a:ext cx="1114212" cy="3194483"/>
          </a:xfrm>
          <a:prstGeom prst="bentArrow">
            <a:avLst>
              <a:gd name="adj1" fmla="val 11507"/>
              <a:gd name="adj2" fmla="val 15226"/>
              <a:gd name="adj3" fmla="val 26875"/>
              <a:gd name="adj4" fmla="val 4277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5591493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BD231263-744C-0714-8F31-F2B1FA03F711}"/>
              </a:ext>
            </a:extLst>
          </p:cNvPr>
          <p:cNvGraphicFramePr>
            <a:graphicFrameLocks noGrp="1"/>
          </p:cNvGraphicFramePr>
          <p:nvPr>
            <p:extLst>
              <p:ext uri="{D42A27DB-BD31-4B8C-83A1-F6EECF244321}">
                <p14:modId xmlns:p14="http://schemas.microsoft.com/office/powerpoint/2010/main" val="1582015873"/>
              </p:ext>
            </p:extLst>
          </p:nvPr>
        </p:nvGraphicFramePr>
        <p:xfrm>
          <a:off x="125130" y="667263"/>
          <a:ext cx="11906450" cy="6070422"/>
        </p:xfrm>
        <a:graphic>
          <a:graphicData uri="http://schemas.openxmlformats.org/drawingml/2006/table">
            <a:tbl>
              <a:tblPr firstRow="1" bandRow="1">
                <a:tableStyleId>{16D9F66E-5EB9-4882-86FB-DCBF35E3C3E4}</a:tableStyleId>
              </a:tblPr>
              <a:tblGrid>
                <a:gridCol w="3046037">
                  <a:extLst>
                    <a:ext uri="{9D8B030D-6E8A-4147-A177-3AD203B41FA5}">
                      <a16:colId xmlns:a16="http://schemas.microsoft.com/office/drawing/2014/main" val="2366503864"/>
                    </a:ext>
                  </a:extLst>
                </a:gridCol>
                <a:gridCol w="4573396">
                  <a:extLst>
                    <a:ext uri="{9D8B030D-6E8A-4147-A177-3AD203B41FA5}">
                      <a16:colId xmlns:a16="http://schemas.microsoft.com/office/drawing/2014/main" val="3944374647"/>
                    </a:ext>
                  </a:extLst>
                </a:gridCol>
                <a:gridCol w="4287017">
                  <a:extLst>
                    <a:ext uri="{9D8B030D-6E8A-4147-A177-3AD203B41FA5}">
                      <a16:colId xmlns:a16="http://schemas.microsoft.com/office/drawing/2014/main" val="2403339444"/>
                    </a:ext>
                  </a:extLst>
                </a:gridCol>
              </a:tblGrid>
              <a:tr h="82951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u="none" strike="noStrike" cap="none" dirty="0">
                          <a:latin typeface="+mn-lt"/>
                          <a:ea typeface="Times New Roman"/>
                          <a:cs typeface="Times New Roman"/>
                          <a:sym typeface="Times New Roman"/>
                        </a:rPr>
                        <a:t>Type of Hazardous Waste </a:t>
                      </a:r>
                      <a:endParaRPr lang="en-US" sz="2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1" u="none" strike="noStrike" cap="none" dirty="0">
                          <a:latin typeface="+mn-lt"/>
                          <a:ea typeface="Times New Roman"/>
                          <a:cs typeface="Times New Roman"/>
                          <a:sym typeface="Times New Roman"/>
                        </a:rPr>
                        <a:t>Source of Hazardous Waste</a:t>
                      </a:r>
                      <a:endParaRPr lang="en-US" sz="2800" dirty="0"/>
                    </a:p>
                  </a:txBody>
                  <a:tcPr anchor="ctr"/>
                </a:tc>
                <a:tc>
                  <a:txBody>
                    <a:bodyPr/>
                    <a:lstStyle/>
                    <a:p>
                      <a:pPr algn="ctr"/>
                      <a:r>
                        <a:rPr lang="en-IN" sz="2400" dirty="0"/>
                        <a:t>Potential Hazards</a:t>
                      </a:r>
                    </a:p>
                  </a:txBody>
                  <a:tcPr anchor="ctr"/>
                </a:tc>
                <a:extLst>
                  <a:ext uri="{0D108BD9-81ED-4DB2-BD59-A6C34878D82A}">
                    <a16:rowId xmlns:a16="http://schemas.microsoft.com/office/drawing/2014/main" val="599937636"/>
                  </a:ext>
                </a:extLst>
              </a:tr>
              <a:tr h="651715">
                <a:tc>
                  <a:txBody>
                    <a:bodyPr/>
                    <a:lstStyle/>
                    <a:p>
                      <a:pPr algn="ctr"/>
                      <a:r>
                        <a:rPr lang="en-IN" dirty="0"/>
                        <a:t>Plastic Waste</a:t>
                      </a:r>
                    </a:p>
                  </a:txBody>
                  <a:tcPr anchor="ctr"/>
                </a:tc>
                <a:tc>
                  <a:txBody>
                    <a:bodyPr/>
                    <a:lstStyle/>
                    <a:p>
                      <a:pPr algn="ctr"/>
                      <a:r>
                        <a:rPr lang="en-IN" dirty="0"/>
                        <a:t>Packaging, Insulation, waste rubber and storage containers for transport</a:t>
                      </a:r>
                    </a:p>
                  </a:txBody>
                  <a:tcPr anchor="ctr"/>
                </a:tc>
                <a:tc>
                  <a:txBody>
                    <a:bodyPr/>
                    <a:lstStyle/>
                    <a:p>
                      <a:pPr algn="ctr"/>
                      <a:r>
                        <a:rPr lang="en-IN" dirty="0"/>
                        <a:t>Non-biodegradable, environmental pollution, microplastics</a:t>
                      </a:r>
                    </a:p>
                  </a:txBody>
                  <a:tcPr anchor="ctr"/>
                </a:tc>
                <a:extLst>
                  <a:ext uri="{0D108BD9-81ED-4DB2-BD59-A6C34878D82A}">
                    <a16:rowId xmlns:a16="http://schemas.microsoft.com/office/drawing/2014/main" val="2232039343"/>
                  </a:ext>
                </a:extLst>
              </a:tr>
              <a:tr h="645180">
                <a:tc>
                  <a:txBody>
                    <a:bodyPr/>
                    <a:lstStyle/>
                    <a:p>
                      <a:pPr algn="ctr"/>
                      <a:r>
                        <a:rPr lang="en-IN" dirty="0"/>
                        <a:t>E-waste</a:t>
                      </a:r>
                    </a:p>
                  </a:txBody>
                  <a:tcPr anchor="ctr"/>
                </a:tc>
                <a:tc>
                  <a:txBody>
                    <a:bodyPr/>
                    <a:lstStyle/>
                    <a:p>
                      <a:pPr algn="ctr"/>
                      <a:r>
                        <a:rPr lang="en-IN" dirty="0"/>
                        <a:t>Discarded electronics, batteries, circuit boards</a:t>
                      </a:r>
                    </a:p>
                  </a:txBody>
                  <a:tcPr anchor="ctr"/>
                </a:tc>
                <a:tc>
                  <a:txBody>
                    <a:bodyPr/>
                    <a:lstStyle/>
                    <a:p>
                      <a:pPr algn="ctr"/>
                      <a:r>
                        <a:rPr lang="en-IN" dirty="0"/>
                        <a:t>Toxic metals like lead, mercury, Nickel and cadmium and their oxides</a:t>
                      </a:r>
                    </a:p>
                  </a:txBody>
                  <a:tcPr anchor="ctr"/>
                </a:tc>
                <a:extLst>
                  <a:ext uri="{0D108BD9-81ED-4DB2-BD59-A6C34878D82A}">
                    <a16:rowId xmlns:a16="http://schemas.microsoft.com/office/drawing/2014/main" val="1986207973"/>
                  </a:ext>
                </a:extLst>
              </a:tr>
              <a:tr h="645180">
                <a:tc>
                  <a:txBody>
                    <a:bodyPr/>
                    <a:lstStyle/>
                    <a:p>
                      <a:pPr algn="ctr"/>
                      <a:r>
                        <a:rPr lang="en-IN" dirty="0"/>
                        <a:t>Bio-medical waste</a:t>
                      </a:r>
                    </a:p>
                  </a:txBody>
                  <a:tcPr anchor="ctr"/>
                </a:tc>
                <a:tc>
                  <a:txBody>
                    <a:bodyPr/>
                    <a:lstStyle/>
                    <a:p>
                      <a:pPr algn="ctr"/>
                      <a:r>
                        <a:rPr lang="en-IN" dirty="0"/>
                        <a:t>Medical facilities and first-aid stations within the mine</a:t>
                      </a:r>
                    </a:p>
                  </a:txBody>
                  <a:tcPr anchor="ctr"/>
                </a:tc>
                <a:tc>
                  <a:txBody>
                    <a:bodyPr/>
                    <a:lstStyle/>
                    <a:p>
                      <a:pPr algn="ctr"/>
                      <a:r>
                        <a:rPr lang="en-IN" dirty="0"/>
                        <a:t>Infectious diseases, sharp injuries, chemical exposure</a:t>
                      </a:r>
                    </a:p>
                  </a:txBody>
                  <a:tcPr anchor="ctr"/>
                </a:tc>
                <a:extLst>
                  <a:ext uri="{0D108BD9-81ED-4DB2-BD59-A6C34878D82A}">
                    <a16:rowId xmlns:a16="http://schemas.microsoft.com/office/drawing/2014/main" val="3479694194"/>
                  </a:ext>
                </a:extLst>
              </a:tr>
              <a:tr h="1198192">
                <a:tc>
                  <a:txBody>
                    <a:bodyPr/>
                    <a:lstStyle/>
                    <a:p>
                      <a:pPr algn="ctr"/>
                      <a:r>
                        <a:rPr lang="en-IN" dirty="0"/>
                        <a:t>Dust (PM-2.5 and PM-10)</a:t>
                      </a:r>
                    </a:p>
                  </a:txBody>
                  <a:tcPr anchor="ctr"/>
                </a:tc>
                <a:tc>
                  <a:txBody>
                    <a:bodyPr/>
                    <a:lstStyle/>
                    <a:p>
                      <a:pPr algn="ctr"/>
                      <a:r>
                        <a:rPr lang="en-IN" dirty="0"/>
                        <a:t>Primary and secondary Crusher(Jaw crusher and Ball mill) And Blasting for mining</a:t>
                      </a:r>
                    </a:p>
                  </a:txBody>
                  <a:tcPr anchor="ctr"/>
                </a:tc>
                <a:tc>
                  <a:txBody>
                    <a:bodyPr/>
                    <a:lstStyle/>
                    <a:p>
                      <a:pPr algn="ctr"/>
                      <a:r>
                        <a:rPr lang="en-IN" dirty="0"/>
                        <a:t>Eye irritation, skin allergies, and nasal congestion, Occupational lung diseases, </a:t>
                      </a:r>
                      <a:r>
                        <a:rPr lang="en-US" dirty="0"/>
                        <a:t>coughing, throat irritation, and breathing difficulties</a:t>
                      </a:r>
                      <a:endParaRPr lang="en-IN" dirty="0"/>
                    </a:p>
                  </a:txBody>
                  <a:tcPr anchor="ctr"/>
                </a:tc>
                <a:extLst>
                  <a:ext uri="{0D108BD9-81ED-4DB2-BD59-A6C34878D82A}">
                    <a16:rowId xmlns:a16="http://schemas.microsoft.com/office/drawing/2014/main" val="1301411348"/>
                  </a:ext>
                </a:extLst>
              </a:tr>
              <a:tr h="654860">
                <a:tc>
                  <a:txBody>
                    <a:bodyPr/>
                    <a:lstStyle/>
                    <a:p>
                      <a:pPr algn="ctr"/>
                      <a:r>
                        <a:rPr lang="en-IN" dirty="0" err="1"/>
                        <a:t>SO</a:t>
                      </a:r>
                      <a:r>
                        <a:rPr lang="en-IN" baseline="-25000" dirty="0" err="1"/>
                        <a:t>x</a:t>
                      </a:r>
                      <a:r>
                        <a:rPr lang="en-IN" baseline="0" dirty="0"/>
                        <a:t> , NO</a:t>
                      </a:r>
                      <a:r>
                        <a:rPr lang="en-IN" baseline="-25000" dirty="0"/>
                        <a:t>x </a:t>
                      </a:r>
                      <a:r>
                        <a:rPr lang="en-IN" baseline="0" dirty="0"/>
                        <a:t> and CO</a:t>
                      </a:r>
                      <a:endParaRPr lang="en-IN" baseline="-25000" dirty="0"/>
                    </a:p>
                  </a:txBody>
                  <a:tcPr anchor="ctr"/>
                </a:tc>
                <a:tc>
                  <a:txBody>
                    <a:bodyPr/>
                    <a:lstStyle/>
                    <a:p>
                      <a:pPr algn="ctr"/>
                      <a:r>
                        <a:rPr lang="en-IN" dirty="0"/>
                        <a:t>Machineries, transport vehicles moving across the mine and Blasting</a:t>
                      </a:r>
                    </a:p>
                  </a:txBody>
                  <a:tcPr anchor="ctr"/>
                </a:tc>
                <a:tc>
                  <a:txBody>
                    <a:bodyPr/>
                    <a:lstStyle/>
                    <a:p>
                      <a:pPr algn="ctr"/>
                      <a:r>
                        <a:rPr lang="en-IN" dirty="0"/>
                        <a:t>Acid rain, Smog</a:t>
                      </a:r>
                      <a:r>
                        <a:rPr lang="en-US" dirty="0"/>
                        <a:t>, causing coughing and throat irritation and lungs </a:t>
                      </a:r>
                      <a:r>
                        <a:rPr lang="en-US" dirty="0" err="1"/>
                        <a:t>inflamation</a:t>
                      </a:r>
                      <a:endParaRPr lang="en-IN" dirty="0"/>
                    </a:p>
                  </a:txBody>
                  <a:tcPr anchor="ctr"/>
                </a:tc>
                <a:extLst>
                  <a:ext uri="{0D108BD9-81ED-4DB2-BD59-A6C34878D82A}">
                    <a16:rowId xmlns:a16="http://schemas.microsoft.com/office/drawing/2014/main" val="921816781"/>
                  </a:ext>
                </a:extLst>
              </a:tr>
              <a:tr h="645180">
                <a:tc>
                  <a:txBody>
                    <a:bodyPr/>
                    <a:lstStyle/>
                    <a:p>
                      <a:pPr algn="ctr"/>
                      <a:r>
                        <a:rPr lang="en-IN" baseline="0" dirty="0"/>
                        <a:t>Spent Oil</a:t>
                      </a:r>
                    </a:p>
                  </a:txBody>
                  <a:tcPr anchor="ctr"/>
                </a:tc>
                <a:tc>
                  <a:txBody>
                    <a:bodyPr/>
                    <a:lstStyle/>
                    <a:p>
                      <a:pPr algn="ctr"/>
                      <a:r>
                        <a:rPr lang="en-IN" dirty="0"/>
                        <a:t>Machineries, transport vehicles and conveyor belts</a:t>
                      </a:r>
                    </a:p>
                  </a:txBody>
                  <a:tcPr anchor="ctr"/>
                </a:tc>
                <a:tc>
                  <a:txBody>
                    <a:bodyPr/>
                    <a:lstStyle/>
                    <a:p>
                      <a:pPr algn="ctr"/>
                      <a:r>
                        <a:rPr lang="en-IN" dirty="0"/>
                        <a:t>Water contamination, release toxic gases on burning, poisoning if ingested.</a:t>
                      </a:r>
                    </a:p>
                  </a:txBody>
                  <a:tcPr anchor="ctr"/>
                </a:tc>
                <a:extLst>
                  <a:ext uri="{0D108BD9-81ED-4DB2-BD59-A6C34878D82A}">
                    <a16:rowId xmlns:a16="http://schemas.microsoft.com/office/drawing/2014/main" val="3280119445"/>
                  </a:ext>
                </a:extLst>
              </a:tr>
              <a:tr h="800598">
                <a:tc>
                  <a:txBody>
                    <a:bodyPr/>
                    <a:lstStyle/>
                    <a:p>
                      <a:pPr algn="ctr"/>
                      <a:r>
                        <a:rPr lang="en-IN" baseline="0" dirty="0"/>
                        <a:t>Waste Water containing Cu, Fe, Mn and fluorides. (acidic)</a:t>
                      </a:r>
                    </a:p>
                  </a:txBody>
                  <a:tcPr anchor="ctr"/>
                </a:tc>
                <a:tc>
                  <a:txBody>
                    <a:bodyPr/>
                    <a:lstStyle/>
                    <a:p>
                      <a:pPr algn="ctr"/>
                      <a:r>
                        <a:rPr lang="en-IN" dirty="0"/>
                        <a:t>Flotation machine, Concentrator</a:t>
                      </a:r>
                    </a:p>
                  </a:txBody>
                  <a:tcPr anchor="ctr"/>
                </a:tc>
                <a:tc>
                  <a:txBody>
                    <a:bodyPr/>
                    <a:lstStyle/>
                    <a:p>
                      <a:pPr algn="ctr"/>
                      <a:r>
                        <a:rPr lang="en-IN" dirty="0"/>
                        <a:t>Groundwater contamination, soil degradation, toxic to plants and animals.</a:t>
                      </a:r>
                    </a:p>
                  </a:txBody>
                  <a:tcPr anchor="ctr"/>
                </a:tc>
                <a:extLst>
                  <a:ext uri="{0D108BD9-81ED-4DB2-BD59-A6C34878D82A}">
                    <a16:rowId xmlns:a16="http://schemas.microsoft.com/office/drawing/2014/main" val="1214332392"/>
                  </a:ext>
                </a:extLst>
              </a:tr>
            </a:tbl>
          </a:graphicData>
        </a:graphic>
      </p:graphicFrame>
      <p:sp>
        <p:nvSpPr>
          <p:cNvPr id="11" name="TextBox 10">
            <a:extLst>
              <a:ext uri="{FF2B5EF4-FFF2-40B4-BE49-F238E27FC236}">
                <a16:creationId xmlns:a16="http://schemas.microsoft.com/office/drawing/2014/main" id="{EF9B17B5-0D14-58FC-8296-EFBB05F51DD2}"/>
              </a:ext>
            </a:extLst>
          </p:cNvPr>
          <p:cNvSpPr txBox="1"/>
          <p:nvPr/>
        </p:nvSpPr>
        <p:spPr>
          <a:xfrm>
            <a:off x="3454399" y="0"/>
            <a:ext cx="5283200" cy="584775"/>
          </a:xfrm>
          <a:prstGeom prst="rect">
            <a:avLst/>
          </a:prstGeom>
          <a:noFill/>
        </p:spPr>
        <p:txBody>
          <a:bodyPr wrap="square">
            <a:spAutoFit/>
          </a:bodyPr>
          <a:lstStyle/>
          <a:p>
            <a:r>
              <a:rPr lang="en-US" sz="3200" b="1" u="sng" dirty="0">
                <a:solidFill>
                  <a:srgbClr val="0070C0"/>
                </a:solidFill>
                <a:effectLst>
                  <a:outerShdw blurRad="38100" dist="38100" dir="2700000" algn="tl">
                    <a:srgbClr val="000000">
                      <a:alpha val="43137"/>
                    </a:srgbClr>
                  </a:outerShdw>
                </a:effectLst>
              </a:rPr>
              <a:t>Hazardous Waste Generated</a:t>
            </a:r>
            <a:endParaRPr lang="en-IN" sz="3200" dirty="0"/>
          </a:p>
        </p:txBody>
      </p:sp>
    </p:spTree>
    <p:extLst>
      <p:ext uri="{BB962C8B-B14F-4D97-AF65-F5344CB8AC3E}">
        <p14:creationId xmlns:p14="http://schemas.microsoft.com/office/powerpoint/2010/main" val="322348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4AA9BC2-E9E6-A19F-2A1B-0FCCDA3A2782}"/>
              </a:ext>
            </a:extLst>
          </p:cNvPr>
          <p:cNvPicPr>
            <a:picLocks noChangeAspect="1"/>
          </p:cNvPicPr>
          <p:nvPr/>
        </p:nvPicPr>
        <p:blipFill>
          <a:blip r:embed="rId2"/>
          <a:stretch>
            <a:fillRect/>
          </a:stretch>
        </p:blipFill>
        <p:spPr>
          <a:xfrm>
            <a:off x="747562" y="148345"/>
            <a:ext cx="10696876" cy="6291802"/>
          </a:xfrm>
          <a:prstGeom prst="rect">
            <a:avLst/>
          </a:prstGeom>
        </p:spPr>
      </p:pic>
      <p:sp>
        <p:nvSpPr>
          <p:cNvPr id="4" name="TextBox 3">
            <a:extLst>
              <a:ext uri="{FF2B5EF4-FFF2-40B4-BE49-F238E27FC236}">
                <a16:creationId xmlns:a16="http://schemas.microsoft.com/office/drawing/2014/main" id="{BD4E074D-03FE-6EEF-83E9-F5BF6AEE2482}"/>
              </a:ext>
            </a:extLst>
          </p:cNvPr>
          <p:cNvSpPr txBox="1"/>
          <p:nvPr/>
        </p:nvSpPr>
        <p:spPr>
          <a:xfrm>
            <a:off x="7751545" y="6488668"/>
            <a:ext cx="4365298" cy="369332"/>
          </a:xfrm>
          <a:prstGeom prst="rect">
            <a:avLst/>
          </a:prstGeom>
          <a:noFill/>
        </p:spPr>
        <p:txBody>
          <a:bodyPr wrap="none" rtlCol="0">
            <a:spAutoFit/>
          </a:bodyPr>
          <a:lstStyle/>
          <a:p>
            <a:r>
              <a:rPr lang="en-IN" b="1" u="sng" dirty="0"/>
              <a:t>Source</a:t>
            </a:r>
            <a:r>
              <a:rPr lang="en-IN" dirty="0"/>
              <a:t> : Sustainability Report 2023-24, HCL</a:t>
            </a:r>
          </a:p>
        </p:txBody>
      </p:sp>
    </p:spTree>
    <p:extLst>
      <p:ext uri="{BB962C8B-B14F-4D97-AF65-F5344CB8AC3E}">
        <p14:creationId xmlns:p14="http://schemas.microsoft.com/office/powerpoint/2010/main" val="2567725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2B6886A6-2670-7420-E5DE-4721810056BE}"/>
              </a:ext>
            </a:extLst>
          </p:cNvPr>
          <p:cNvGraphicFramePr>
            <a:graphicFrameLocks noGrp="1"/>
          </p:cNvGraphicFramePr>
          <p:nvPr>
            <p:extLst>
              <p:ext uri="{D42A27DB-BD31-4B8C-83A1-F6EECF244321}">
                <p14:modId xmlns:p14="http://schemas.microsoft.com/office/powerpoint/2010/main" val="3170329181"/>
              </p:ext>
            </p:extLst>
          </p:nvPr>
        </p:nvGraphicFramePr>
        <p:xfrm>
          <a:off x="298384" y="115503"/>
          <a:ext cx="11636942" cy="6621233"/>
        </p:xfrm>
        <a:graphic>
          <a:graphicData uri="http://schemas.openxmlformats.org/drawingml/2006/table">
            <a:tbl>
              <a:tblPr firstRow="1" bandRow="1">
                <a:tableStyleId>{16D9F66E-5EB9-4882-86FB-DCBF35E3C3E4}</a:tableStyleId>
              </a:tblPr>
              <a:tblGrid>
                <a:gridCol w="4652126">
                  <a:extLst>
                    <a:ext uri="{9D8B030D-6E8A-4147-A177-3AD203B41FA5}">
                      <a16:colId xmlns:a16="http://schemas.microsoft.com/office/drawing/2014/main" val="2366503864"/>
                    </a:ext>
                  </a:extLst>
                </a:gridCol>
                <a:gridCol w="6984816">
                  <a:extLst>
                    <a:ext uri="{9D8B030D-6E8A-4147-A177-3AD203B41FA5}">
                      <a16:colId xmlns:a16="http://schemas.microsoft.com/office/drawing/2014/main" val="3944374647"/>
                    </a:ext>
                  </a:extLst>
                </a:gridCol>
              </a:tblGrid>
              <a:tr h="90623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u="none" strike="noStrike" cap="none" dirty="0">
                          <a:latin typeface="+mn-lt"/>
                          <a:ea typeface="Times New Roman"/>
                          <a:cs typeface="Times New Roman"/>
                          <a:sym typeface="Times New Roman"/>
                        </a:rPr>
                        <a:t>Type of Hazardous Waste Generated</a:t>
                      </a:r>
                      <a:endParaRPr lang="en-US" sz="2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1" u="none" strike="noStrike" cap="none" dirty="0">
                          <a:latin typeface="+mn-lt"/>
                          <a:ea typeface="Times New Roman"/>
                          <a:cs typeface="Times New Roman"/>
                          <a:sym typeface="Times New Roman"/>
                        </a:rPr>
                        <a:t>Treatment</a:t>
                      </a:r>
                      <a:endParaRPr lang="en-US" sz="2800" dirty="0"/>
                    </a:p>
                  </a:txBody>
                  <a:tcPr anchor="ctr"/>
                </a:tc>
                <a:extLst>
                  <a:ext uri="{0D108BD9-81ED-4DB2-BD59-A6C34878D82A}">
                    <a16:rowId xmlns:a16="http://schemas.microsoft.com/office/drawing/2014/main" val="599937636"/>
                  </a:ext>
                </a:extLst>
              </a:tr>
              <a:tr h="711984">
                <a:tc>
                  <a:txBody>
                    <a:bodyPr/>
                    <a:lstStyle/>
                    <a:p>
                      <a:pPr algn="ctr"/>
                      <a:r>
                        <a:rPr lang="en-IN" dirty="0"/>
                        <a:t>Plastic Waste</a:t>
                      </a:r>
                    </a:p>
                  </a:txBody>
                  <a:tcPr anchor="ctr"/>
                </a:tc>
                <a:tc>
                  <a:txBody>
                    <a:bodyPr/>
                    <a:lstStyle/>
                    <a:p>
                      <a:pPr algn="ctr"/>
                      <a:r>
                        <a:rPr lang="en-IN" dirty="0"/>
                        <a:t>Sold through M/s MSTC Ltd.’s tendering process</a:t>
                      </a:r>
                    </a:p>
                  </a:txBody>
                  <a:tcPr anchor="ctr"/>
                </a:tc>
                <a:extLst>
                  <a:ext uri="{0D108BD9-81ED-4DB2-BD59-A6C34878D82A}">
                    <a16:rowId xmlns:a16="http://schemas.microsoft.com/office/drawing/2014/main" val="2232039343"/>
                  </a:ext>
                </a:extLst>
              </a:tr>
              <a:tr h="704846">
                <a:tc>
                  <a:txBody>
                    <a:bodyPr/>
                    <a:lstStyle/>
                    <a:p>
                      <a:pPr algn="ctr"/>
                      <a:r>
                        <a:rPr lang="en-IN" dirty="0"/>
                        <a:t>E-waste</a:t>
                      </a:r>
                    </a:p>
                  </a:txBody>
                  <a:tcPr anchor="ctr"/>
                </a:tc>
                <a:tc>
                  <a:txBody>
                    <a:bodyPr/>
                    <a:lstStyle/>
                    <a:p>
                      <a:pPr algn="ctr"/>
                      <a:r>
                        <a:rPr lang="en-US" dirty="0"/>
                        <a:t>Handed over to parties authorized by the Pollution Control Board (PCB). </a:t>
                      </a:r>
                      <a:endParaRPr lang="en-IN" dirty="0"/>
                    </a:p>
                  </a:txBody>
                  <a:tcPr anchor="ctr"/>
                </a:tc>
                <a:extLst>
                  <a:ext uri="{0D108BD9-81ED-4DB2-BD59-A6C34878D82A}">
                    <a16:rowId xmlns:a16="http://schemas.microsoft.com/office/drawing/2014/main" val="1986207973"/>
                  </a:ext>
                </a:extLst>
              </a:tr>
              <a:tr h="704846">
                <a:tc>
                  <a:txBody>
                    <a:bodyPr/>
                    <a:lstStyle/>
                    <a:p>
                      <a:pPr algn="ctr"/>
                      <a:r>
                        <a:rPr lang="en-IN" dirty="0"/>
                        <a:t>Bio-medical waste</a:t>
                      </a:r>
                    </a:p>
                  </a:txBody>
                  <a:tcPr anchor="ctr"/>
                </a:tc>
                <a:tc>
                  <a:txBody>
                    <a:bodyPr/>
                    <a:lstStyle/>
                    <a:p>
                      <a:pPr algn="ctr"/>
                      <a:r>
                        <a:rPr lang="en-US" dirty="0"/>
                        <a:t>Handed over to a Common Bio-medical Waste Treatment Facility (CBWTF) authorized by the PCB. </a:t>
                      </a:r>
                      <a:endParaRPr lang="en-IN" dirty="0"/>
                    </a:p>
                  </a:txBody>
                  <a:tcPr anchor="ctr"/>
                </a:tc>
                <a:extLst>
                  <a:ext uri="{0D108BD9-81ED-4DB2-BD59-A6C34878D82A}">
                    <a16:rowId xmlns:a16="http://schemas.microsoft.com/office/drawing/2014/main" val="3479694194"/>
                  </a:ext>
                </a:extLst>
              </a:tr>
              <a:tr h="1308999">
                <a:tc>
                  <a:txBody>
                    <a:bodyPr/>
                    <a:lstStyle/>
                    <a:p>
                      <a:pPr algn="ctr"/>
                      <a:r>
                        <a:rPr lang="en-IN" dirty="0"/>
                        <a:t>Dust (PM-2.5 and PM-10)</a:t>
                      </a:r>
                    </a:p>
                  </a:txBody>
                  <a:tcPr anchor="ctr"/>
                </a:tc>
                <a:tc>
                  <a:txBody>
                    <a:bodyPr/>
                    <a:lstStyle/>
                    <a:p>
                      <a:pPr algn="ctr"/>
                      <a:r>
                        <a:rPr lang="en-IN" dirty="0"/>
                        <a:t>Water is sprinkled in the surrounding area to settle down these particles</a:t>
                      </a:r>
                    </a:p>
                  </a:txBody>
                  <a:tcPr anchor="ctr"/>
                </a:tc>
                <a:extLst>
                  <a:ext uri="{0D108BD9-81ED-4DB2-BD59-A6C34878D82A}">
                    <a16:rowId xmlns:a16="http://schemas.microsoft.com/office/drawing/2014/main" val="1301411348"/>
                  </a:ext>
                </a:extLst>
              </a:tr>
              <a:tr h="704846">
                <a:tc>
                  <a:txBody>
                    <a:bodyPr/>
                    <a:lstStyle/>
                    <a:p>
                      <a:pPr algn="ctr"/>
                      <a:r>
                        <a:rPr lang="en-IN" baseline="0" dirty="0"/>
                        <a:t>Spent Oil</a:t>
                      </a:r>
                    </a:p>
                  </a:txBody>
                  <a:tcPr anchor="ctr"/>
                </a:tc>
                <a:tc>
                  <a:txBody>
                    <a:bodyPr/>
                    <a:lstStyle/>
                    <a:p>
                      <a:pPr algn="ctr"/>
                      <a:r>
                        <a:rPr lang="en-US" dirty="0"/>
                        <a:t>Sold to a PCB authorized recycler</a:t>
                      </a:r>
                      <a:endParaRPr lang="en-IN" dirty="0"/>
                    </a:p>
                  </a:txBody>
                  <a:tcPr anchor="ctr"/>
                </a:tc>
                <a:extLst>
                  <a:ext uri="{0D108BD9-81ED-4DB2-BD59-A6C34878D82A}">
                    <a16:rowId xmlns:a16="http://schemas.microsoft.com/office/drawing/2014/main" val="3280119445"/>
                  </a:ext>
                </a:extLst>
              </a:tr>
              <a:tr h="704846">
                <a:tc>
                  <a:txBody>
                    <a:bodyPr/>
                    <a:lstStyle/>
                    <a:p>
                      <a:pPr algn="ctr"/>
                      <a:r>
                        <a:rPr lang="en-IN" baseline="0" dirty="0"/>
                        <a:t>Tailings (residue of ore)</a:t>
                      </a:r>
                    </a:p>
                  </a:txBody>
                  <a:tcPr anchor="ctr"/>
                </a:tc>
                <a:tc>
                  <a:txBody>
                    <a:bodyPr/>
                    <a:lstStyle/>
                    <a:p>
                      <a:pPr algn="ctr"/>
                      <a:r>
                        <a:rPr lang="en-US" dirty="0"/>
                        <a:t>Used for backfilling in the mine to fill the voids generated during mining operations</a:t>
                      </a:r>
                      <a:endParaRPr lang="en-IN" dirty="0"/>
                    </a:p>
                  </a:txBody>
                  <a:tcPr anchor="ctr"/>
                </a:tc>
                <a:extLst>
                  <a:ext uri="{0D108BD9-81ED-4DB2-BD59-A6C34878D82A}">
                    <a16:rowId xmlns:a16="http://schemas.microsoft.com/office/drawing/2014/main" val="1694645214"/>
                  </a:ext>
                </a:extLst>
              </a:tr>
              <a:tr h="874636">
                <a:tc>
                  <a:txBody>
                    <a:bodyPr/>
                    <a:lstStyle/>
                    <a:p>
                      <a:pPr algn="ctr"/>
                      <a:r>
                        <a:rPr lang="en-IN" baseline="0" dirty="0"/>
                        <a:t>Waste Water containing Cu, Fe, Mn and fluorides. (acidic)</a:t>
                      </a:r>
                    </a:p>
                  </a:txBody>
                  <a:tcPr anchor="ctr"/>
                </a:tc>
                <a:tc>
                  <a:txBody>
                    <a:bodyPr/>
                    <a:lstStyle/>
                    <a:p>
                      <a:pPr algn="ctr"/>
                      <a:r>
                        <a:rPr lang="en-IN" dirty="0"/>
                        <a:t>Proper treatment of waste water is done before discharging to surface water to avoid contamination</a:t>
                      </a:r>
                    </a:p>
                  </a:txBody>
                  <a:tcPr anchor="ctr"/>
                </a:tc>
                <a:extLst>
                  <a:ext uri="{0D108BD9-81ED-4DB2-BD59-A6C34878D82A}">
                    <a16:rowId xmlns:a16="http://schemas.microsoft.com/office/drawing/2014/main" val="1214332392"/>
                  </a:ext>
                </a:extLst>
              </a:tr>
            </a:tbl>
          </a:graphicData>
        </a:graphic>
      </p:graphicFrame>
    </p:spTree>
    <p:extLst>
      <p:ext uri="{BB962C8B-B14F-4D97-AF65-F5344CB8AC3E}">
        <p14:creationId xmlns:p14="http://schemas.microsoft.com/office/powerpoint/2010/main" val="2157462933"/>
      </p:ext>
    </p:extLst>
  </p:cSld>
  <p:clrMapOvr>
    <a:masterClrMapping/>
  </p:clrMapOvr>
</p:sld>
</file>

<file path=ppt/theme/theme1.xml><?xml version="1.0" encoding="utf-8"?>
<a:theme xmlns:a="http://schemas.openxmlformats.org/drawingml/2006/main" name="BrushVTI">
  <a:themeElements>
    <a:clrScheme name="Custom 17">
      <a:dk1>
        <a:sysClr val="windowText" lastClr="000000"/>
      </a:dk1>
      <a:lt1>
        <a:sysClr val="window" lastClr="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Custom 1">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Brush</Template>
  <TotalTime>685</TotalTime>
  <Words>640</Words>
  <Application>Microsoft Office PowerPoint</Application>
  <PresentationFormat>Widescreen</PresentationFormat>
  <Paragraphs>79</Paragraphs>
  <Slides>17</Slides>
  <Notes>1</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Cambria Math</vt:lpstr>
      <vt:lpstr>Open Sans</vt:lpstr>
      <vt:lpstr>Times New Roman</vt:lpstr>
      <vt:lpstr>Wingdings</vt:lpstr>
      <vt:lpstr>BrushVTI</vt:lpstr>
      <vt:lpstr>HAZARDOUS WASTE TREATMENT AND MANAGEMENT</vt:lpstr>
      <vt:lpstr>Contents</vt:lpstr>
      <vt:lpstr>PowerPoint Presentation</vt:lpstr>
      <vt:lpstr>PowerPoint Presentation</vt:lpstr>
      <vt:lpstr>PowerPoint Presentation</vt:lpstr>
      <vt:lpstr>Overview of  Process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Satyam Rahangdale</dc:creator>
  <cp:lastModifiedBy>Satyam Rahangdale</cp:lastModifiedBy>
  <cp:revision>1</cp:revision>
  <dcterms:created xsi:type="dcterms:W3CDTF">2025-03-31T14:47:16Z</dcterms:created>
  <dcterms:modified xsi:type="dcterms:W3CDTF">2025-04-01T02:13:11Z</dcterms:modified>
</cp:coreProperties>
</file>

<file path=docProps/thumbnail.jpeg>
</file>